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9339"/>
          <c:y val="0.0555961"/>
          <c:w val="0.798427"/>
          <c:h val="0.850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Flanders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Psychologist</c:v>
                </c:pt>
                <c:pt idx="1">
                  <c:v>Nurse</c:v>
                </c:pt>
                <c:pt idx="2">
                  <c:v>Social worker</c:v>
                </c:pt>
                <c:pt idx="3">
                  <c:v>Doctor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100.000000</c:v>
                </c:pt>
                <c:pt idx="1">
                  <c:v>55.000000</c:v>
                </c:pt>
                <c:pt idx="2">
                  <c:v>33.000000</c:v>
                </c:pt>
                <c:pt idx="3">
                  <c:v>27.000000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Wallonia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Psychologist</c:v>
                </c:pt>
                <c:pt idx="1">
                  <c:v>Nurse</c:v>
                </c:pt>
                <c:pt idx="2">
                  <c:v>Social worker</c:v>
                </c:pt>
                <c:pt idx="3">
                  <c:v>Doctor</c:v>
                </c:pt>
              </c:strCache>
            </c:strRef>
          </c:cat>
          <c:val>
            <c:numRef>
              <c:f>Sheet1!$B$3:$E$3</c:f>
              <c:numCache>
                <c:ptCount val="3"/>
                <c:pt idx="0">
                  <c:v>50.000000</c:v>
                </c:pt>
                <c:pt idx="1">
                  <c:v>100.000000</c:v>
                </c:pt>
                <c:pt idx="3">
                  <c:v>100.000000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30995"/>
          <c:y val="0.0555961"/>
          <c:w val="0.671355"/>
          <c:h val="0.850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Flanders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Systemic therapist</c:v>
                </c:pt>
                <c:pt idx="1">
                  <c:v>Cognitive behavioral therapist</c:v>
                </c:pt>
                <c:pt idx="2">
                  <c:v>Psychodynamic therapist</c:v>
                </c:pt>
                <c:pt idx="3">
                  <c:v>Badaracco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83.000000</c:v>
                </c:pt>
                <c:pt idx="1">
                  <c:v>33.000000</c:v>
                </c:pt>
                <c:pt idx="2">
                  <c:v>22.000000</c:v>
                </c:pt>
                <c:pt idx="3">
                  <c:v>5.000000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Wallonia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Systemic therapist</c:v>
                </c:pt>
                <c:pt idx="1">
                  <c:v>Cognitive behavioral therapist</c:v>
                </c:pt>
                <c:pt idx="2">
                  <c:v>Psychodynamic therapist</c:v>
                </c:pt>
                <c:pt idx="3">
                  <c:v>Badaracco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100.000000</c:v>
                </c:pt>
                <c:pt idx="1">
                  <c:v>60.000000</c:v>
                </c:pt>
                <c:pt idx="2">
                  <c:v>30.000000</c:v>
                </c:pt>
                <c:pt idx="3">
                  <c:v>0.000000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Auteur en datum</a:t>
            </a:r>
          </a:p>
        </p:txBody>
      </p:sp>
      <p:sp>
        <p:nvSpPr>
          <p:cNvPr id="12" name="Naam presentati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Naam presentatie</a:t>
            </a:r>
          </a:p>
        </p:txBody>
      </p:sp>
      <p:sp>
        <p:nvSpPr>
          <p:cNvPr id="13" name="Hoofdtekst - niveau één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Ondertitel presentatie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Hoofdtekst - niveau één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Uiting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ofdtekst - niveau één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eitinformatie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Feitinformatie</a:t>
            </a:r>
          </a:p>
        </p:txBody>
      </p:sp>
      <p:sp>
        <p:nvSpPr>
          <p:cNvPr id="10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oekenning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Toekenning</a:t>
            </a:r>
          </a:p>
        </p:txBody>
      </p:sp>
      <p:sp>
        <p:nvSpPr>
          <p:cNvPr id="116" name="Hoofdtekst - niveau één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“Bijzonder citaat”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 Logo scherm">
    <p:bg>
      <p:bgPr>
        <a:solidFill>
          <a:srgbClr val="76C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8054" y="5565187"/>
            <a:ext cx="14127893" cy="255311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Dianumm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bject 23"/>
          <p:cNvSpPr/>
          <p:nvPr/>
        </p:nvSpPr>
        <p:spPr>
          <a:xfrm flipH="1" flipV="1">
            <a:off x="3954315" y="13028801"/>
            <a:ext cx="12303099" cy="1"/>
          </a:xfrm>
          <a:prstGeom prst="line">
            <a:avLst/>
          </a:prstGeom>
          <a:ln w="50800">
            <a:solidFill>
              <a:srgbClr val="00A2DB"/>
            </a:solidFill>
          </a:ln>
        </p:spPr>
        <p:txBody>
          <a:bodyPr tIns="91439" bIns="91439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22097" y="12471410"/>
            <a:ext cx="3704247" cy="66941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Introscherm"/>
          <p:cNvSpPr txBox="1"/>
          <p:nvPr>
            <p:ph type="title" hasCustomPrompt="1"/>
          </p:nvPr>
        </p:nvSpPr>
        <p:spPr>
          <a:xfrm>
            <a:off x="4419600" y="5386933"/>
            <a:ext cx="15544800" cy="294005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914400">
              <a:lnSpc>
                <a:spcPct val="90000"/>
              </a:lnSpc>
              <a:defRPr b="0" spc="0" sz="8000">
                <a:solidFill>
                  <a:srgbClr val="003C7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Introscherm</a:t>
            </a:r>
          </a:p>
        </p:txBody>
      </p:sp>
      <p:sp>
        <p:nvSpPr>
          <p:cNvPr id="160" name="Dianumm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Naam presentati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Naam presentatie</a:t>
            </a:r>
          </a:p>
        </p:txBody>
      </p:sp>
      <p:sp>
        <p:nvSpPr>
          <p:cNvPr id="23" name="Auteur en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en datum</a:t>
            </a:r>
          </a:p>
        </p:txBody>
      </p:sp>
      <p:sp>
        <p:nvSpPr>
          <p:cNvPr id="24" name="Hoofdtekst - niveau één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Ondertitel presentatie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Naam dia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Naam dia</a:t>
            </a:r>
          </a:p>
        </p:txBody>
      </p:sp>
      <p:sp>
        <p:nvSpPr>
          <p:cNvPr id="34" name="Hoofdtekst - niveau één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Ondertitel dia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Dia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43" name="Ondertitel dia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44" name="Hoofdtekst - niveau é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ndertitel dia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61" name="Hoofdtekst - niveau één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Naam dia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6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etitel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Sectietitel</a:t>
            </a:r>
          </a:p>
        </p:txBody>
      </p:sp>
      <p:sp>
        <p:nvSpPr>
          <p:cNvPr id="72" name="Dia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aam dia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80" name="Ondertitel dia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8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agenda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Titel agenda</a:t>
            </a:r>
          </a:p>
        </p:txBody>
      </p:sp>
      <p:sp>
        <p:nvSpPr>
          <p:cNvPr id="89" name="Ondertitel agenda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agenda</a:t>
            </a:r>
          </a:p>
        </p:txBody>
      </p:sp>
      <p:sp>
        <p:nvSpPr>
          <p:cNvPr id="90" name="Hoofdtekst - niveau é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Agendaonderwerpen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Naam dia</a:t>
            </a:r>
          </a:p>
        </p:txBody>
      </p:sp>
      <p:sp>
        <p:nvSpPr>
          <p:cNvPr id="3" name="Hoofdtekst - niveau één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49808">
              <a:defRPr sz="6560"/>
            </a:pPr>
            <a:r>
              <a:t>Multi-family Groups in Belgium</a:t>
            </a:r>
          </a:p>
          <a:p>
            <a:pPr defTabSz="749808">
              <a:defRPr sz="6560"/>
            </a:pPr>
          </a:p>
          <a:p>
            <a:pPr defTabSz="749808">
              <a:defRPr sz="6560"/>
            </a:pPr>
            <a:r>
              <a:t>Saskia Verbesselt - Martine Lambrechts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eography"/>
          <p:cNvSpPr txBox="1"/>
          <p:nvPr/>
        </p:nvSpPr>
        <p:spPr>
          <a:xfrm>
            <a:off x="1741611" y="791921"/>
            <a:ext cx="3896107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005493"/>
                </a:solidFill>
              </a:defRPr>
            </a:lvl1pPr>
          </a:lstStyle>
          <a:p>
            <a:pPr>
              <a:defRPr sz="2400"/>
            </a:pPr>
            <a:r>
              <a:rPr sz="6000"/>
              <a:t>Geography</a:t>
            </a:r>
          </a:p>
        </p:txBody>
      </p:sp>
      <p:pic>
        <p:nvPicPr>
          <p:cNvPr id="173" name="Schermafbeelding 2023-02-23 om 08.24.57.png" descr="Schermafbeelding 2023-02-23 om 08.24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9138" y="577555"/>
            <a:ext cx="14658749" cy="1137833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Flanders: 18 questionnaires…"/>
          <p:cNvSpPr txBox="1"/>
          <p:nvPr/>
        </p:nvSpPr>
        <p:spPr>
          <a:xfrm>
            <a:off x="205817" y="2336206"/>
            <a:ext cx="8193542" cy="591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defRPr sz="4300"/>
            </a:pPr>
            <a:r>
              <a:t>Flanders: 18 questionnaires </a:t>
            </a:r>
          </a:p>
          <a:p>
            <a:pPr lvl="1" marL="1155700" indent="-546100" algn="l">
              <a:buSzPct val="123000"/>
              <a:buChar char="-"/>
              <a:defRPr sz="4300"/>
            </a:pPr>
            <a:r>
              <a:t>1 from an ambulatory practice</a:t>
            </a:r>
          </a:p>
          <a:p>
            <a:pPr lvl="1" marL="1155700" indent="-546100" algn="l">
              <a:buSzPct val="123000"/>
              <a:buChar char="-"/>
              <a:defRPr sz="4300"/>
            </a:pPr>
            <a:r>
              <a:t>17 from 6 different psychiatric hospitals</a:t>
            </a:r>
          </a:p>
          <a:p>
            <a:pPr algn="l">
              <a:defRPr sz="4300"/>
            </a:pPr>
          </a:p>
          <a:p>
            <a:pPr lvl="1" algn="l">
              <a:defRPr sz="4300"/>
            </a:pPr>
            <a:r>
              <a:t>Wallonia: 6 questionnaires</a:t>
            </a:r>
          </a:p>
          <a:p>
            <a:pPr lvl="1" marL="1155700" indent="-546100" algn="l">
              <a:buSzPct val="123000"/>
              <a:buChar char="-"/>
              <a:defRPr sz="4300"/>
            </a:pPr>
            <a:r>
              <a:t>from 6 different psychiatric hospitals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/>
          <p:nvPr>
            <p:ph type="title"/>
          </p:nvPr>
        </p:nvSpPr>
        <p:spPr>
          <a:xfrm>
            <a:off x="2121011" y="458000"/>
            <a:ext cx="19568442" cy="2940051"/>
          </a:xfrm>
          <a:prstGeom prst="rect">
            <a:avLst/>
          </a:prstGeom>
        </p:spPr>
        <p:txBody>
          <a:bodyPr/>
          <a:lstStyle/>
          <a:p>
            <a:pPr/>
            <a:r>
              <a:t>Professional background of the MFG-therapist</a:t>
            </a:r>
          </a:p>
        </p:txBody>
      </p:sp>
      <p:graphicFrame>
        <p:nvGraphicFramePr>
          <p:cNvPr id="177" name="2D-staafdiagram"/>
          <p:cNvGraphicFramePr/>
          <p:nvPr/>
        </p:nvGraphicFramePr>
        <p:xfrm>
          <a:off x="3075482" y="3018129"/>
          <a:ext cx="16482518" cy="891987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/>
          <p:nvPr>
            <p:ph type="title"/>
          </p:nvPr>
        </p:nvSpPr>
        <p:spPr>
          <a:xfrm>
            <a:off x="2121011" y="458000"/>
            <a:ext cx="19568442" cy="2940051"/>
          </a:xfrm>
          <a:prstGeom prst="rect">
            <a:avLst/>
          </a:prstGeom>
        </p:spPr>
        <p:txBody>
          <a:bodyPr/>
          <a:lstStyle/>
          <a:p>
            <a:pPr/>
            <a:r>
              <a:t>Professional background of the MFG-therapist</a:t>
            </a:r>
          </a:p>
        </p:txBody>
      </p:sp>
      <p:graphicFrame>
        <p:nvGraphicFramePr>
          <p:cNvPr id="180" name="2D-staafdiagram"/>
          <p:cNvGraphicFramePr/>
          <p:nvPr/>
        </p:nvGraphicFramePr>
        <p:xfrm>
          <a:off x="-44273" y="3018129"/>
          <a:ext cx="19602274" cy="891987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haracteristics of the Multi-family Groups"/>
          <p:cNvSpPr txBox="1"/>
          <p:nvPr/>
        </p:nvSpPr>
        <p:spPr>
          <a:xfrm>
            <a:off x="3559621" y="1036329"/>
            <a:ext cx="17264758" cy="1121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Characteristics of the Multi-family Groups</a:t>
            </a:r>
          </a:p>
        </p:txBody>
      </p:sp>
      <p:sp>
        <p:nvSpPr>
          <p:cNvPr id="183" name="Eating problems…"/>
          <p:cNvSpPr txBox="1"/>
          <p:nvPr/>
        </p:nvSpPr>
        <p:spPr>
          <a:xfrm>
            <a:off x="1583740" y="3497554"/>
            <a:ext cx="7678986" cy="1856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u="sng">
                <a:latin typeface="Calibri"/>
                <a:ea typeface="Calibri"/>
                <a:cs typeface="Calibri"/>
                <a:sym typeface="Calibri"/>
              </a:defRPr>
            </a:pPr>
            <a:r>
              <a:t>Eating problems </a:t>
            </a:r>
          </a:p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6 MFG adolescents and young adults</a:t>
            </a:r>
          </a:p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(1 Wallonia - 5 Flanders)</a:t>
            </a:r>
          </a:p>
        </p:txBody>
      </p:sp>
      <p:sp>
        <p:nvSpPr>
          <p:cNvPr id="184" name="Addiction…"/>
          <p:cNvSpPr txBox="1"/>
          <p:nvPr/>
        </p:nvSpPr>
        <p:spPr>
          <a:xfrm>
            <a:off x="15339378" y="3407246"/>
            <a:ext cx="6669684" cy="247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Addiction</a:t>
            </a:r>
            <a:r>
              <a:t> 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2 MFG adolescent/young adults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3 MFG adults</a:t>
            </a:r>
          </a:p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(0 Wallonia - 5 Flanders)</a:t>
            </a:r>
          </a:p>
        </p:txBody>
      </p:sp>
      <p:sp>
        <p:nvSpPr>
          <p:cNvPr id="185" name="Psychosis…"/>
          <p:cNvSpPr txBox="1"/>
          <p:nvPr/>
        </p:nvSpPr>
        <p:spPr>
          <a:xfrm>
            <a:off x="1922514" y="7939328"/>
            <a:ext cx="6669684" cy="247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u="sng">
                <a:latin typeface="Calibri"/>
                <a:ea typeface="Calibri"/>
                <a:cs typeface="Calibri"/>
                <a:sym typeface="Calibri"/>
              </a:defRPr>
            </a:pPr>
            <a:r>
              <a:t>Psychosis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1 MFG adolescent/young adults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2 MFG adults</a:t>
            </a:r>
          </a:p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(0 Wallonia - 3 Flanders)</a:t>
            </a:r>
          </a:p>
        </p:txBody>
      </p:sp>
      <p:sp>
        <p:nvSpPr>
          <p:cNvPr id="186" name="Affective disorder…"/>
          <p:cNvSpPr txBox="1"/>
          <p:nvPr/>
        </p:nvSpPr>
        <p:spPr>
          <a:xfrm>
            <a:off x="16121842" y="8250478"/>
            <a:ext cx="5104756" cy="1856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Affective disorder</a:t>
            </a:r>
            <a:r>
              <a:t> </a:t>
            </a:r>
          </a:p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2 MFG adults</a:t>
            </a:r>
          </a:p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(1 Wallonia - 1 Flanders)</a:t>
            </a:r>
          </a:p>
        </p:txBody>
      </p:sp>
      <p:sp>
        <p:nvSpPr>
          <p:cNvPr id="187" name="Heterogeneous…"/>
          <p:cNvSpPr txBox="1"/>
          <p:nvPr/>
        </p:nvSpPr>
        <p:spPr>
          <a:xfrm>
            <a:off x="8557616" y="5618658"/>
            <a:ext cx="6669684" cy="247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u="sng">
                <a:latin typeface="Calibri"/>
                <a:ea typeface="Calibri"/>
                <a:cs typeface="Calibri"/>
                <a:sym typeface="Calibri"/>
              </a:defRPr>
            </a:pPr>
            <a:r>
              <a:t>Heterogeneous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5 MFG adolescent/young adults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3 MFG adults</a:t>
            </a:r>
          </a:p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(4 Wallonia - 4 Flanders)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haracteristics of the Multi-family Groups"/>
          <p:cNvSpPr txBox="1"/>
          <p:nvPr/>
        </p:nvSpPr>
        <p:spPr>
          <a:xfrm>
            <a:off x="3559621" y="1036329"/>
            <a:ext cx="17264758" cy="1121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Characteristics of the Multi-family Groups</a:t>
            </a:r>
          </a:p>
        </p:txBody>
      </p:sp>
      <p:sp>
        <p:nvSpPr>
          <p:cNvPr id="190" name="Eating problems…"/>
          <p:cNvSpPr txBox="1"/>
          <p:nvPr/>
        </p:nvSpPr>
        <p:spPr>
          <a:xfrm>
            <a:off x="102421" y="3497555"/>
            <a:ext cx="11447315" cy="1856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u="sng">
                <a:latin typeface="Calibri"/>
                <a:ea typeface="Calibri"/>
                <a:cs typeface="Calibri"/>
                <a:sym typeface="Calibri"/>
              </a:defRPr>
            </a:pPr>
            <a:r>
              <a:t>Eating problems 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4 MFG on model of Maudsley (psycho-education)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2 MFG closed groups: fortnightly, or 1d/w for 2 months</a:t>
            </a:r>
          </a:p>
        </p:txBody>
      </p:sp>
      <p:sp>
        <p:nvSpPr>
          <p:cNvPr id="191" name="Addiction…"/>
          <p:cNvSpPr txBox="1"/>
          <p:nvPr/>
        </p:nvSpPr>
        <p:spPr>
          <a:xfrm>
            <a:off x="12948702" y="3573438"/>
            <a:ext cx="11451036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Addiction</a:t>
            </a:r>
            <a:r>
              <a:t> 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1 MFG open group, fortnightly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4 MFG closed groups: series of 4/5 sessions, fortnightly</a:t>
            </a:r>
            <a:endParaRPr sz="1200"/>
          </a:p>
        </p:txBody>
      </p:sp>
      <p:sp>
        <p:nvSpPr>
          <p:cNvPr id="192" name="Psychosis…"/>
          <p:cNvSpPr txBox="1"/>
          <p:nvPr/>
        </p:nvSpPr>
        <p:spPr>
          <a:xfrm>
            <a:off x="366401" y="8964616"/>
            <a:ext cx="10540207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u="sng">
                <a:latin typeface="Calibri"/>
                <a:ea typeface="Calibri"/>
                <a:cs typeface="Calibri"/>
                <a:sym typeface="Calibri"/>
              </a:defRPr>
            </a:pPr>
            <a:r>
              <a:t>Psychosis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1 MFG on model of Mc Farlane (psycho-education)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2 MFG on model of Badaracco</a:t>
            </a:r>
          </a:p>
        </p:txBody>
      </p:sp>
      <p:sp>
        <p:nvSpPr>
          <p:cNvPr id="193" name="Affective disorders…"/>
          <p:cNvSpPr txBox="1"/>
          <p:nvPr/>
        </p:nvSpPr>
        <p:spPr>
          <a:xfrm>
            <a:off x="13677340" y="8814716"/>
            <a:ext cx="9993760" cy="231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Affective disorders</a:t>
            </a:r>
            <a:r>
              <a:t> 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1 MFG open group, monthly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1 MFG closed groups: psycho-education, weekly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194" name="Heterogeneous…"/>
          <p:cNvSpPr txBox="1"/>
          <p:nvPr/>
        </p:nvSpPr>
        <p:spPr>
          <a:xfrm>
            <a:off x="4675376" y="5898802"/>
            <a:ext cx="13391506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u="sng">
                <a:latin typeface="Calibri"/>
                <a:ea typeface="Calibri"/>
                <a:cs typeface="Calibri"/>
                <a:sym typeface="Calibri"/>
              </a:defRPr>
            </a:pPr>
            <a:r>
              <a:t>Heterogeneous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1 MFG psycho-education, 4x/year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5 MFG open group, fortnightly or monthly</a:t>
            </a:r>
          </a:p>
          <a:p>
            <a:pPr algn="l"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2 MFG closed groups: series of 6 sessions, fortnightly or monthly</a:t>
            </a:r>
          </a:p>
          <a:p>
            <a:pPr algn="l" defTabSz="457200">
              <a:spcBef>
                <a:spcPts val="1200"/>
              </a:spcBef>
              <a:defRPr sz="1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