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72" r:id="rId4"/>
    <p:sldId id="271" r:id="rId5"/>
    <p:sldId id="267" r:id="rId6"/>
    <p:sldId id="264" r:id="rId7"/>
    <p:sldId id="265" r:id="rId8"/>
    <p:sldId id="259" r:id="rId9"/>
    <p:sldId id="260" r:id="rId10"/>
    <p:sldId id="261" r:id="rId11"/>
    <p:sldId id="263" r:id="rId12"/>
    <p:sldId id="268" r:id="rId13"/>
    <p:sldId id="270" r:id="rId14"/>
    <p:sldId id="269" r:id="rId15"/>
    <p:sldId id="274" r:id="rId16"/>
    <p:sldId id="266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306" r:id="rId28"/>
    <p:sldId id="284" r:id="rId29"/>
    <p:sldId id="286" r:id="rId30"/>
    <p:sldId id="307" r:id="rId31"/>
    <p:sldId id="308" r:id="rId32"/>
    <p:sldId id="309" r:id="rId33"/>
    <p:sldId id="288" r:id="rId3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90FCE-F379-DF4A-8C51-F52182AC6FF2}" type="datetimeFigureOut">
              <a:rPr lang="pt-PT" smtClean="0"/>
              <a:t>24/02/23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58685-9F54-CF41-AB21-CEA40FBF45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882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C58685-9F54-CF41-AB21-CEA40FBF450F}" type="slidenum">
              <a:rPr lang="pt-PT" smtClean="0"/>
              <a:t>30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284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08052-4343-A7D1-CE8E-B5EEEDB0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480460-9835-30CE-57E5-A4DA8EB33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015CCB6-4B70-E7C7-DC32-DEAD8E94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9768-7868-4374-86D4-87E20A7CA08A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41C94B8-9BF6-2FB7-D646-A79ACEA7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9A5AF62-793A-B0E6-32C6-57242A4C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73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F0940-B093-0200-4CE5-A151E3C1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DE46697-0DFE-237E-3FA9-40096F70B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E1F4ACB-6232-22AD-8B5B-8482A62B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1ACC-D1E7-4984-A4CC-CFBEC77A48D8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2280CE9-C6DF-3F78-66FE-4DDA7018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3147EB-D547-C608-410C-E0060E98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275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6ABD8F-2679-2EFE-1621-66ABC678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90056DB-9BB6-9A37-575A-56F9947FC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47107E5-FBD0-08BE-5752-F9FD218E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53D7-BEB0-45B9-96E2-1C7ECBC65411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B6AEC7A-175F-8AC2-77E0-0FEDA731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9DB9D54-0C55-AE2A-A4F0-D25EBEE9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322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B4BD37D-DA6E-B678-DBC8-B3FB9D0E7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pt-PT" dirty="0"/>
              <a:t>Clique para editar os estilos do texto de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059E3F9-8478-FDEC-92D5-D38FC065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ADCB-DFFE-4F51-A548-7BEF758CF835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1B8965B-D7A8-03C3-C59D-73F92889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01D230-2B55-3516-50E6-AAAA8F29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</p:spTree>
    <p:extLst>
      <p:ext uri="{BB962C8B-B14F-4D97-AF65-F5344CB8AC3E}">
        <p14:creationId xmlns:p14="http://schemas.microsoft.com/office/powerpoint/2010/main" val="377103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CA284-7F0D-DB07-88DD-96C2DE36E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7A2DE0F-E96F-7B19-DCD8-0EC6515B0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C58F885-D6E3-8ED9-2AB4-7E8C91B1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2BE6-A24C-4A81-A0E4-1B59C5C8C02C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D02FE88-848F-5BF2-179B-578015DC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0FBB0A3-913B-654F-3C80-DE796DEC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404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893D6-B76E-C7D6-59A0-0E268F3F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54ACEBF-CDE8-58EE-6BDC-0F9CCED23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E2F2693-698C-19B9-F37A-A40D721EB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33BA1AE-8E64-CC83-6297-B4D45108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A82D-5BC3-4F9C-A11B-B8D72BD81E57}" type="datetime1">
              <a:rPr lang="pt-PT" smtClean="0"/>
              <a:t>24/02/23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3AF72F9-BF6E-4DF8-EF71-8FB02D15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F6D2A24-E885-0A42-48B4-DBDD8770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576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02FF2-69AE-90B4-45BC-2278454C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1F3A83E-8275-63E9-E81D-60F5B747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1F79907-48D3-C44F-44C9-1AF6850C2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C437D2F-D8DD-4F85-7167-E82D93389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37366157-A52E-36EC-5AF3-CA814CDA9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2D2414A-24C3-3E52-7D69-4C944FE8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39FC-BAF0-4879-81BA-2A52B9AB9256}" type="datetime1">
              <a:rPr lang="pt-PT" smtClean="0"/>
              <a:t>24/02/23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2B4D74F-AB0E-68AD-E39C-4B13ACB5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795BF5F0-3A77-3438-C3C4-9F9F1218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624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AB1EB-DB13-DAD9-04E3-48A4FCCA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4DF9D3C-E290-264D-A347-6324188A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8261-9EBE-4E09-8E49-D82CFE9C17E9}" type="datetime1">
              <a:rPr lang="pt-PT" smtClean="0"/>
              <a:t>24/02/23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8CC000A-1A3F-D5AB-688E-2C9B3EED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81CD470-920C-E472-E1A1-63D47837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20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57C89AB-B860-5CED-3DDD-784FADE25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2B5C-C6E9-4786-AA88-D2570C4BD3CA}" type="datetime1">
              <a:rPr lang="pt-PT" smtClean="0"/>
              <a:t>24/02/23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20FDAC4-D508-BEA6-C30F-20D6DDEB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0315F0B-8B6C-017F-BCB4-7ED45922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587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A9425-35C0-30C7-A2EF-D1290503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6CDC00E-19F7-D0C7-F5DB-2FDF28D50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E4DCD67-D0D1-0079-B3D8-A4BFD95BF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6D86BA0-AA43-5F17-01DB-DCCF057B9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E9D3-BFA8-4287-A3DE-3455870D5E17}" type="datetime1">
              <a:rPr lang="pt-PT" smtClean="0"/>
              <a:t>24/02/23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2F33F76-3FF5-2BB1-B68B-AEFFC1F8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56AAD14-E028-EAC2-4C18-26044B34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831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DF0C3-C9A7-B7EF-DAFC-39CDDBA67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4A3A4AB-2FD5-1718-B9BB-E090B4806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AB57A48-06EA-CEF2-D12E-A4D4A5534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8C4BCD1-0770-3D14-4563-B211A40D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FA7E-365A-4DFF-ABC5-7FFE8CF309A0}" type="datetime1">
              <a:rPr lang="pt-PT" smtClean="0"/>
              <a:t>24/02/23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E03DB56-BDDE-7BA8-F544-AD47E7C23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CA14FB2-5C0B-3CD2-07B8-1B6A329D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28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F86915C9-70F9-02BA-AD3F-4D0FF117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55B3446-66D2-51EC-5456-AACB98617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B959901-E34F-72C3-348E-27798A834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9FC3-8F72-40F5-947E-164BB59958D2}" type="datetime1">
              <a:rPr lang="pt-PT" smtClean="0"/>
              <a:t>24/02/23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09985EE-4CEC-3A45-9BD4-46452AC3A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Isaura Manso Neto - 22-2-23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7781A4E-EC8B-5E0A-D354-1D3456C93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6C75-AA8A-0A4B-BE15-DAA95C648B3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23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B39CE-AE95-AB40-D45C-DA526B5C7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586" y="336332"/>
            <a:ext cx="9564414" cy="1397876"/>
          </a:xfrm>
        </p:spPr>
        <p:txBody>
          <a:bodyPr>
            <a:noAutofit/>
          </a:bodyPr>
          <a:lstStyle/>
          <a:p>
            <a:r>
              <a:rPr lang="pt-PT" sz="3200" b="0" i="1" dirty="0"/>
              <a:t>MULTIFAMILY GROUPS in MENTAL HEALTH</a:t>
            </a:r>
            <a:br>
              <a:rPr lang="pt-PT" sz="3200" b="0" i="1" dirty="0"/>
            </a:br>
            <a:r>
              <a:rPr lang="pt-PT" sz="3200" b="0" i="1" dirty="0"/>
              <a:t>Encontro Transnacional</a:t>
            </a:r>
            <a:br>
              <a:rPr lang="pt-PT" sz="3200" b="0" i="1" dirty="0"/>
            </a:br>
            <a:r>
              <a:rPr lang="pt-PT" sz="3200" b="0" i="1" dirty="0"/>
              <a:t>Lisboa, 24 de Fevereiro de 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A7DCCE-BB29-3405-A7D5-D1EDC7363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4510" y="1843251"/>
            <a:ext cx="9144000" cy="4513100"/>
          </a:xfrm>
        </p:spPr>
        <p:txBody>
          <a:bodyPr>
            <a:normAutofit/>
          </a:bodyPr>
          <a:lstStyle/>
          <a:p>
            <a:r>
              <a:rPr lang="pt-PT" sz="2400" b="1" dirty="0"/>
              <a:t>MEETING </a:t>
            </a: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BADARACCO’s</a:t>
            </a:r>
            <a:r>
              <a:rPr lang="pt-PT" sz="2400" b="1" dirty="0"/>
              <a:t> MULTIFAMITY GROUPS</a:t>
            </a:r>
            <a:br>
              <a:rPr lang="pt-PT" sz="2400" b="1" dirty="0"/>
            </a:br>
            <a:r>
              <a:rPr lang="pt-PT" sz="2400" b="1" dirty="0"/>
              <a:t>in</a:t>
            </a:r>
            <a:br>
              <a:rPr lang="pt-PT" sz="2400" b="1" dirty="0"/>
            </a:br>
            <a:r>
              <a:rPr lang="pt-PT" sz="2400" b="1" dirty="0"/>
              <a:t>PORTUGAL</a:t>
            </a:r>
          </a:p>
          <a:p>
            <a:r>
              <a:rPr lang="pt-PT" dirty="0" err="1"/>
              <a:t>From</a:t>
            </a:r>
            <a:r>
              <a:rPr lang="pt-PT" dirty="0"/>
              <a:t> </a:t>
            </a:r>
          </a:p>
          <a:p>
            <a:r>
              <a:rPr lang="pt-PT" b="1" dirty="0">
                <a:solidFill>
                  <a:srgbClr val="C00000"/>
                </a:solidFill>
              </a:rPr>
              <a:t>PSICOANÁLISIS MULTIFAMILIAR</a:t>
            </a:r>
          </a:p>
          <a:p>
            <a:r>
              <a:rPr lang="pt-PT" dirty="0"/>
              <a:t>To</a:t>
            </a:r>
          </a:p>
          <a:p>
            <a:r>
              <a:rPr lang="pt-PT" b="1" dirty="0">
                <a:solidFill>
                  <a:srgbClr val="FF0000"/>
                </a:solidFill>
              </a:rPr>
              <a:t>GRUPANÁLISE MULTIFAMILIAR</a:t>
            </a:r>
          </a:p>
          <a:p>
            <a:r>
              <a:rPr lang="pt-PT" dirty="0">
                <a:solidFill>
                  <a:srgbClr val="FF0000"/>
                </a:solidFill>
              </a:rPr>
              <a:t>MULTIFAMILY GROUP ANALYSIS</a:t>
            </a:r>
          </a:p>
          <a:p>
            <a:r>
              <a:rPr lang="pt-PT" b="1" dirty="0"/>
              <a:t>Isaura Manso Neto</a:t>
            </a:r>
          </a:p>
          <a:p>
            <a:endParaRPr lang="pt-PT" b="1" dirty="0">
              <a:solidFill>
                <a:srgbClr val="FF0000"/>
              </a:solidFill>
            </a:endParaRPr>
          </a:p>
          <a:p>
            <a:endParaRPr lang="pt-PT" b="1" dirty="0">
              <a:solidFill>
                <a:srgbClr val="FF0000"/>
              </a:solidFill>
            </a:endParaRPr>
          </a:p>
          <a:p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307CE95-93A6-9644-B323-3B42E23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01C5B46-CE6F-452E-428E-F5B46F70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7636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5E8C0-F978-F7C8-4449-148F9851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292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E4DDFBF-4349-FA4D-4691-0424B93E8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«</a:t>
            </a: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have</a:t>
            </a:r>
            <a:r>
              <a:rPr lang="pt-PT" sz="2400" dirty="0"/>
              <a:t> to play </a:t>
            </a:r>
            <a:r>
              <a:rPr lang="pt-PT" sz="2400" dirty="0" err="1"/>
              <a:t>an</a:t>
            </a:r>
            <a:r>
              <a:rPr lang="pt-PT" sz="2400" dirty="0"/>
              <a:t> </a:t>
            </a:r>
            <a:r>
              <a:rPr lang="pt-PT" sz="2400" dirty="0" err="1"/>
              <a:t>active</a:t>
            </a:r>
            <a:r>
              <a:rPr lang="pt-PT" sz="2400" dirty="0"/>
              <a:t> role, </a:t>
            </a:r>
            <a:r>
              <a:rPr lang="pt-PT" sz="2400" dirty="0" err="1"/>
              <a:t>whenever</a:t>
            </a:r>
            <a:r>
              <a:rPr lang="pt-PT" sz="2400" dirty="0"/>
              <a:t> </a:t>
            </a:r>
            <a:r>
              <a:rPr lang="pt-PT" sz="2400" dirty="0" err="1"/>
              <a:t>it’s</a:t>
            </a:r>
            <a:r>
              <a:rPr lang="pt-PT" sz="2400" dirty="0"/>
              <a:t> </a:t>
            </a:r>
            <a:r>
              <a:rPr lang="pt-PT" sz="2400" dirty="0" err="1"/>
              <a:t>possible</a:t>
            </a:r>
            <a:r>
              <a:rPr lang="pt-PT" sz="2400" dirty="0"/>
              <a:t>, in </a:t>
            </a:r>
            <a:r>
              <a:rPr lang="pt-PT" sz="2400" dirty="0" err="1"/>
              <a:t>dismounting</a:t>
            </a:r>
            <a:r>
              <a:rPr lang="pt-PT" sz="2400" dirty="0"/>
              <a:t> </a:t>
            </a:r>
            <a:r>
              <a:rPr lang="pt-PT" sz="2400" dirty="0" err="1"/>
              <a:t>or</a:t>
            </a:r>
            <a:r>
              <a:rPr lang="pt-PT" sz="2400" dirty="0"/>
              <a:t> </a:t>
            </a:r>
            <a:r>
              <a:rPr lang="pt-PT" sz="2400" dirty="0" err="1"/>
              <a:t>lessening</a:t>
            </a:r>
            <a:r>
              <a:rPr lang="pt-PT" sz="2400" dirty="0"/>
              <a:t>, some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unconscious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most</a:t>
            </a:r>
            <a:r>
              <a:rPr lang="pt-PT" sz="2400" dirty="0"/>
              <a:t> </a:t>
            </a:r>
            <a:r>
              <a:rPr lang="pt-PT" sz="2400" dirty="0" err="1"/>
              <a:t>pathological</a:t>
            </a:r>
            <a:r>
              <a:rPr lang="pt-PT" sz="2400" dirty="0"/>
              <a:t> </a:t>
            </a:r>
            <a:r>
              <a:rPr lang="pt-PT" sz="2400" dirty="0" err="1"/>
              <a:t>relational</a:t>
            </a:r>
            <a:r>
              <a:rPr lang="pt-PT" sz="2400" dirty="0"/>
              <a:t> </a:t>
            </a:r>
            <a:r>
              <a:rPr lang="pt-PT" sz="2400" dirty="0" err="1"/>
              <a:t>mechanisms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maintain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evolve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children’s</a:t>
            </a:r>
            <a:r>
              <a:rPr lang="pt-PT" sz="2400" dirty="0"/>
              <a:t> </a:t>
            </a:r>
            <a:r>
              <a:rPr lang="pt-PT" sz="2400" dirty="0" err="1"/>
              <a:t>psychopathology</a:t>
            </a:r>
            <a:r>
              <a:rPr lang="pt-PT" sz="2400" dirty="0"/>
              <a:t>, in </a:t>
            </a:r>
            <a:r>
              <a:rPr lang="pt-PT" sz="2400" dirty="0" err="1"/>
              <a:t>order</a:t>
            </a:r>
            <a:r>
              <a:rPr lang="pt-PT" sz="2400" dirty="0"/>
              <a:t> to </a:t>
            </a:r>
            <a:r>
              <a:rPr lang="pt-PT" sz="2400" dirty="0" err="1"/>
              <a:t>avoid</a:t>
            </a:r>
            <a:r>
              <a:rPr lang="pt-PT" sz="2400" dirty="0"/>
              <a:t> some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it’s</a:t>
            </a:r>
            <a:r>
              <a:rPr lang="pt-PT" sz="2400" dirty="0"/>
              <a:t> </a:t>
            </a:r>
            <a:r>
              <a:rPr lang="pt-PT" sz="2400" dirty="0" err="1"/>
              <a:t>aggravation</a:t>
            </a:r>
            <a:r>
              <a:rPr lang="pt-PT" sz="2400" dirty="0"/>
              <a:t> </a:t>
            </a:r>
            <a:r>
              <a:rPr lang="pt-PT" sz="2400" dirty="0" err="1"/>
              <a:t>stressors</a:t>
            </a:r>
            <a:r>
              <a:rPr lang="pt-PT" sz="2400" dirty="0"/>
              <a:t>. </a:t>
            </a:r>
            <a:r>
              <a:rPr lang="pt-PT" sz="2400" dirty="0" err="1"/>
              <a:t>This</a:t>
            </a:r>
            <a:r>
              <a:rPr lang="pt-PT" sz="2400" dirty="0"/>
              <a:t> </a:t>
            </a:r>
            <a:r>
              <a:rPr lang="pt-PT" sz="2400" dirty="0" err="1"/>
              <a:t>way</a:t>
            </a:r>
            <a:r>
              <a:rPr lang="pt-PT" sz="2400" dirty="0"/>
              <a:t>, </a:t>
            </a: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try</a:t>
            </a:r>
            <a:r>
              <a:rPr lang="pt-PT" sz="2400" dirty="0"/>
              <a:t> to </a:t>
            </a:r>
            <a:r>
              <a:rPr lang="pt-PT" sz="2400" dirty="0" err="1"/>
              <a:t>make</a:t>
            </a:r>
            <a:r>
              <a:rPr lang="pt-PT" sz="2400" dirty="0"/>
              <a:t> </a:t>
            </a:r>
            <a:r>
              <a:rPr lang="pt-PT" sz="2400" dirty="0" err="1"/>
              <a:t>treatment</a:t>
            </a:r>
            <a:r>
              <a:rPr lang="pt-PT" sz="2400" dirty="0"/>
              <a:t> </a:t>
            </a:r>
            <a:r>
              <a:rPr lang="pt-PT" sz="2400" dirty="0" err="1"/>
              <a:t>feasible</a:t>
            </a:r>
            <a:r>
              <a:rPr lang="pt-PT" sz="2400" dirty="0"/>
              <a:t>. 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always</a:t>
            </a:r>
            <a:r>
              <a:rPr lang="pt-PT" sz="2400" dirty="0"/>
              <a:t> </a:t>
            </a:r>
            <a:r>
              <a:rPr lang="pt-PT" sz="2400" dirty="0" err="1"/>
              <a:t>avoid</a:t>
            </a:r>
            <a:r>
              <a:rPr lang="pt-PT" sz="2400" dirty="0"/>
              <a:t> </a:t>
            </a:r>
            <a:r>
              <a:rPr lang="pt-PT" sz="2400" dirty="0" err="1"/>
              <a:t>guilt</a:t>
            </a:r>
            <a:r>
              <a:rPr lang="pt-PT" sz="2400" dirty="0"/>
              <a:t> </a:t>
            </a:r>
            <a:r>
              <a:rPr lang="pt-PT" sz="2400" dirty="0" err="1"/>
              <a:t>forming</a:t>
            </a:r>
            <a:r>
              <a:rPr lang="pt-PT" sz="2400" dirty="0"/>
              <a:t> </a:t>
            </a:r>
            <a:r>
              <a:rPr lang="pt-PT" sz="2400" dirty="0" err="1"/>
              <a:t>moralisation</a:t>
            </a:r>
            <a:r>
              <a:rPr lang="pt-PT" sz="2400" dirty="0"/>
              <a:t> </a:t>
            </a:r>
            <a:r>
              <a:rPr lang="pt-PT" sz="2400" dirty="0" err="1"/>
              <a:t>towards</a:t>
            </a:r>
            <a:r>
              <a:rPr lang="pt-PT" sz="2400" dirty="0"/>
              <a:t> </a:t>
            </a:r>
            <a:r>
              <a:rPr lang="pt-PT" sz="2400" dirty="0" err="1"/>
              <a:t>parents</a:t>
            </a:r>
            <a:r>
              <a:rPr lang="pt-PT" sz="2400" dirty="0"/>
              <a:t>.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intend</a:t>
            </a:r>
            <a:r>
              <a:rPr lang="pt-PT" sz="2400" dirty="0"/>
              <a:t> to </a:t>
            </a:r>
            <a:r>
              <a:rPr lang="pt-PT" sz="2400" dirty="0" err="1"/>
              <a:t>substitute</a:t>
            </a:r>
            <a:r>
              <a:rPr lang="pt-PT" sz="2400" dirty="0"/>
              <a:t> </a:t>
            </a:r>
            <a:r>
              <a:rPr lang="pt-PT" sz="2400" dirty="0" err="1"/>
              <a:t>guilt</a:t>
            </a:r>
            <a:r>
              <a:rPr lang="pt-PT" sz="2400" dirty="0"/>
              <a:t> </a:t>
            </a:r>
            <a:r>
              <a:rPr lang="pt-PT" sz="2400" dirty="0" err="1"/>
              <a:t>by</a:t>
            </a:r>
            <a:r>
              <a:rPr lang="pt-PT" sz="2400" dirty="0"/>
              <a:t> </a:t>
            </a:r>
            <a:r>
              <a:rPr lang="pt-PT" sz="2400" dirty="0" err="1"/>
              <a:t>responsibility</a:t>
            </a:r>
            <a:r>
              <a:rPr lang="pt-PT" sz="2400" dirty="0"/>
              <a:t>».</a:t>
            </a:r>
          </a:p>
          <a:p>
            <a:pPr marL="3175" lvl="0" indent="0">
              <a:spcBef>
                <a:spcPts val="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/>
              <a:t>                                                                                                               						</a:t>
            </a:r>
            <a:r>
              <a:rPr lang="pt-PT" sz="2400" i="1" dirty="0"/>
              <a:t>(Neto, I., 1995 )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59469C8-2AAD-8A9E-E177-FE2624FE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1D3C555-9536-149D-90C2-8DBD1C47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7535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A345B-CF17-3222-A3D7-9B928E5E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174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B278840-4935-36C6-8FC3-3E740715E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754"/>
            <a:ext cx="10515600" cy="503120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PT" sz="2400" dirty="0" err="1"/>
              <a:t>Therefore</a:t>
            </a:r>
            <a:r>
              <a:rPr lang="pt-PT" sz="2400" dirty="0"/>
              <a:t>, in </a:t>
            </a:r>
            <a:r>
              <a:rPr lang="pt-PT" sz="2400" b="1" dirty="0"/>
              <a:t>1984</a:t>
            </a:r>
            <a:r>
              <a:rPr lang="pt-PT" sz="2400" dirty="0"/>
              <a:t>, </a:t>
            </a: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began</a:t>
            </a:r>
            <a:r>
              <a:rPr lang="pt-PT" sz="2400" dirty="0"/>
              <a:t> to organize </a:t>
            </a:r>
            <a:r>
              <a:rPr lang="pt-PT" sz="2400" dirty="0" err="1"/>
              <a:t>Parents</a:t>
            </a:r>
            <a:r>
              <a:rPr lang="pt-PT" sz="2400" dirty="0"/>
              <a:t>’ </a:t>
            </a:r>
            <a:r>
              <a:rPr lang="pt-PT" sz="2400" dirty="0" err="1"/>
              <a:t>groups</a:t>
            </a:r>
            <a:r>
              <a:rPr lang="pt-PT" sz="2400" dirty="0"/>
              <a:t> (Neto, 1997)</a:t>
            </a:r>
            <a:r>
              <a:rPr lang="pt-PT" sz="2400" i="1" dirty="0"/>
              <a:t>12th </a:t>
            </a:r>
            <a:r>
              <a:rPr lang="pt-PT" sz="2400" i="1" dirty="0" err="1"/>
              <a:t>Int</a:t>
            </a:r>
            <a:r>
              <a:rPr lang="pt-PT" sz="2400" i="1" dirty="0"/>
              <a:t>. </a:t>
            </a:r>
            <a:r>
              <a:rPr lang="pt-PT" sz="2400" i="1" dirty="0" err="1"/>
              <a:t>Symposium</a:t>
            </a:r>
            <a:r>
              <a:rPr lang="pt-PT" sz="2400" i="1" dirty="0"/>
              <a:t> for </a:t>
            </a:r>
            <a:r>
              <a:rPr lang="pt-PT" sz="2400" i="1" dirty="0" err="1"/>
              <a:t>the</a:t>
            </a:r>
            <a:r>
              <a:rPr lang="pt-PT" sz="2400" i="1" dirty="0"/>
              <a:t> </a:t>
            </a:r>
            <a:r>
              <a:rPr lang="pt-PT" sz="2400" i="1" dirty="0" err="1"/>
              <a:t>Psychotherapy</a:t>
            </a:r>
            <a:r>
              <a:rPr lang="pt-PT" sz="2400" i="1" dirty="0"/>
              <a:t> </a:t>
            </a:r>
            <a:r>
              <a:rPr lang="pt-PT" sz="2400" i="1" dirty="0" err="1"/>
              <a:t>of</a:t>
            </a:r>
            <a:r>
              <a:rPr lang="pt-PT" sz="2400" i="1" dirty="0"/>
              <a:t> </a:t>
            </a:r>
            <a:r>
              <a:rPr lang="pt-PT" sz="2400" i="1" dirty="0" err="1"/>
              <a:t>Schizophrenis</a:t>
            </a:r>
            <a:r>
              <a:rPr lang="pt-PT" sz="2400" i="1" dirty="0"/>
              <a:t>, London, 1997</a:t>
            </a:r>
            <a:r>
              <a:rPr lang="pt-PT" sz="2400" dirty="0"/>
              <a:t>: </a:t>
            </a:r>
            <a:r>
              <a:rPr lang="pt-PT" sz="2400" b="1" dirty="0" err="1"/>
              <a:t>Psychological</a:t>
            </a:r>
            <a:r>
              <a:rPr lang="pt-PT" sz="2400" b="1" dirty="0"/>
              <a:t> </a:t>
            </a:r>
            <a:r>
              <a:rPr lang="pt-PT" sz="2400" b="1" dirty="0" err="1"/>
              <a:t>Heritage</a:t>
            </a:r>
            <a:r>
              <a:rPr lang="pt-PT" sz="2400" b="1" dirty="0"/>
              <a:t> – </a:t>
            </a:r>
            <a:r>
              <a:rPr lang="pt-PT" sz="2400" b="1" dirty="0" err="1"/>
              <a:t>Inter</a:t>
            </a:r>
            <a:r>
              <a:rPr lang="pt-PT" sz="2400" b="1" dirty="0"/>
              <a:t> </a:t>
            </a:r>
            <a:r>
              <a:rPr lang="pt-PT" sz="2400" b="1" dirty="0" err="1"/>
              <a:t>and</a:t>
            </a:r>
            <a:r>
              <a:rPr lang="pt-PT" sz="2400" b="1" dirty="0"/>
              <a:t> </a:t>
            </a:r>
            <a:r>
              <a:rPr lang="pt-PT" sz="2400" b="1" dirty="0" err="1"/>
              <a:t>Transgenerational</a:t>
            </a:r>
            <a:r>
              <a:rPr lang="pt-PT" sz="2400" b="1" dirty="0"/>
              <a:t> </a:t>
            </a:r>
            <a:r>
              <a:rPr lang="pt-PT" sz="2400" b="1" dirty="0" err="1"/>
              <a:t>Transmission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</a:t>
            </a:r>
            <a:r>
              <a:rPr lang="pt-PT" sz="2400" b="1" dirty="0" err="1"/>
              <a:t>Psychopathology</a:t>
            </a:r>
            <a:r>
              <a:rPr lang="pt-PT" sz="2400" b="1" dirty="0"/>
              <a:t>.</a:t>
            </a:r>
          </a:p>
          <a:p>
            <a:pPr>
              <a:lnSpc>
                <a:spcPct val="150000"/>
              </a:lnSpc>
            </a:pPr>
            <a:r>
              <a:rPr lang="pt-PT" sz="2400" dirty="0"/>
              <a:t>I </a:t>
            </a:r>
            <a:r>
              <a:rPr lang="pt-PT" sz="2400" dirty="0" err="1"/>
              <a:t>would</a:t>
            </a:r>
            <a:r>
              <a:rPr lang="pt-PT" sz="2400" dirty="0"/>
              <a:t> </a:t>
            </a:r>
            <a:r>
              <a:rPr lang="pt-PT" sz="2400" dirty="0" err="1"/>
              <a:t>like</a:t>
            </a:r>
            <a:r>
              <a:rPr lang="pt-PT" sz="2400" dirty="0"/>
              <a:t> to </a:t>
            </a:r>
            <a:r>
              <a:rPr lang="pt-PT" sz="2400" dirty="0" err="1"/>
              <a:t>mention</a:t>
            </a:r>
            <a:r>
              <a:rPr lang="pt-PT" sz="2400" dirty="0"/>
              <a:t> </a:t>
            </a:r>
            <a:r>
              <a:rPr lang="pt-PT" sz="2400" dirty="0" err="1"/>
              <a:t>today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here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paper</a:t>
            </a:r>
            <a:r>
              <a:rPr lang="pt-PT" sz="2400" dirty="0"/>
              <a:t> </a:t>
            </a:r>
            <a:r>
              <a:rPr lang="pt-PT" sz="2400" dirty="0" err="1"/>
              <a:t>by</a:t>
            </a:r>
            <a:r>
              <a:rPr lang="pt-PT" sz="2400" dirty="0"/>
              <a:t> </a:t>
            </a:r>
            <a:r>
              <a:rPr lang="pt-PT" sz="2400" dirty="0" err="1"/>
              <a:t>Badaracco’s</a:t>
            </a:r>
            <a:r>
              <a:rPr lang="pt-PT" sz="2400" dirty="0"/>
              <a:t> </a:t>
            </a:r>
            <a:r>
              <a:rPr lang="pt-PT" sz="2400" dirty="0" err="1"/>
              <a:t>on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b="1" dirty="0" err="1"/>
              <a:t>Maddening</a:t>
            </a:r>
            <a:r>
              <a:rPr lang="pt-PT" sz="2400" b="1" dirty="0"/>
              <a:t> </a:t>
            </a:r>
            <a:r>
              <a:rPr lang="pt-PT" sz="2400" b="1" dirty="0" err="1"/>
              <a:t>Object</a:t>
            </a:r>
            <a:r>
              <a:rPr lang="pt-PT" sz="2400" b="1" dirty="0"/>
              <a:t> </a:t>
            </a:r>
            <a:r>
              <a:rPr lang="pt-PT" sz="2400" dirty="0"/>
              <a:t>(1986) </a:t>
            </a:r>
            <a:r>
              <a:rPr lang="pt-PT" sz="2400" dirty="0" err="1"/>
              <a:t>where</a:t>
            </a:r>
            <a:r>
              <a:rPr lang="pt-PT" sz="2400" dirty="0"/>
              <a:t> </a:t>
            </a:r>
            <a:r>
              <a:rPr lang="pt-PT" sz="2400" dirty="0" err="1"/>
              <a:t>he</a:t>
            </a:r>
            <a:r>
              <a:rPr lang="pt-PT" sz="2400" dirty="0"/>
              <a:t> </a:t>
            </a:r>
            <a:r>
              <a:rPr lang="pt-PT" sz="2400" dirty="0" err="1"/>
              <a:t>writes</a:t>
            </a:r>
            <a:r>
              <a:rPr lang="pt-PT" sz="2400" dirty="0"/>
              <a:t> </a:t>
            </a:r>
            <a:r>
              <a:rPr lang="pt-PT" sz="2400" dirty="0" err="1"/>
              <a:t>about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b="1" dirty="0" err="1"/>
              <a:t>psychological</a:t>
            </a:r>
            <a:r>
              <a:rPr lang="pt-PT" sz="2400" b="1" dirty="0"/>
              <a:t> </a:t>
            </a:r>
            <a:r>
              <a:rPr lang="pt-PT" sz="2400" b="1" dirty="0" err="1"/>
              <a:t>heritage</a:t>
            </a:r>
            <a:r>
              <a:rPr lang="pt-PT" sz="2400" b="1" dirty="0"/>
              <a:t> </a:t>
            </a:r>
            <a:r>
              <a:rPr lang="pt-PT" sz="2400" dirty="0" err="1"/>
              <a:t>had</a:t>
            </a:r>
            <a:r>
              <a:rPr lang="pt-PT" sz="2400" dirty="0"/>
              <a:t> </a:t>
            </a:r>
            <a:r>
              <a:rPr lang="pt-PT" sz="2400" dirty="0" err="1"/>
              <a:t>been</a:t>
            </a:r>
            <a:r>
              <a:rPr lang="pt-PT" sz="2400" dirty="0"/>
              <a:t> </a:t>
            </a:r>
            <a:r>
              <a:rPr lang="pt-PT" sz="2400" dirty="0" err="1"/>
              <a:t>definitely</a:t>
            </a:r>
            <a:r>
              <a:rPr lang="pt-PT" sz="2400" dirty="0"/>
              <a:t> </a:t>
            </a:r>
            <a:r>
              <a:rPr lang="pt-PT" sz="2400" dirty="0" err="1"/>
              <a:t>very</a:t>
            </a:r>
            <a:r>
              <a:rPr lang="pt-PT" sz="2400" dirty="0"/>
              <a:t> </a:t>
            </a:r>
            <a:r>
              <a:rPr lang="pt-PT" sz="2400" dirty="0" err="1"/>
              <a:t>important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training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team.</a:t>
            </a:r>
          </a:p>
          <a:p>
            <a:pPr>
              <a:lnSpc>
                <a:spcPct val="150000"/>
              </a:lnSpc>
            </a:pP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course</a:t>
            </a:r>
            <a:r>
              <a:rPr lang="pt-PT" sz="2400" dirty="0"/>
              <a:t>, </a:t>
            </a:r>
            <a:r>
              <a:rPr lang="pt-PT" sz="2400" dirty="0" err="1"/>
              <a:t>his</a:t>
            </a:r>
            <a:r>
              <a:rPr lang="pt-PT" sz="2400" dirty="0"/>
              <a:t> </a:t>
            </a:r>
            <a:r>
              <a:rPr lang="pt-PT" sz="2400" dirty="0" err="1"/>
              <a:t>books</a:t>
            </a:r>
            <a:r>
              <a:rPr lang="pt-PT" sz="2400" dirty="0"/>
              <a:t>: </a:t>
            </a:r>
            <a:r>
              <a:rPr lang="pt-PT" sz="2400" dirty="0" err="1"/>
              <a:t>Biogafia</a:t>
            </a:r>
            <a:r>
              <a:rPr lang="pt-PT" sz="2400" dirty="0"/>
              <a:t> de uma esquizofrenia (1982)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i="1" dirty="0" err="1"/>
              <a:t>Comunidad</a:t>
            </a:r>
            <a:r>
              <a:rPr lang="pt-PT" sz="2400" i="1" dirty="0"/>
              <a:t> </a:t>
            </a:r>
            <a:r>
              <a:rPr lang="pt-PT" sz="2400" i="1" dirty="0" err="1"/>
              <a:t>Terapéutica</a:t>
            </a:r>
            <a:r>
              <a:rPr lang="pt-PT" sz="2400" i="1" dirty="0"/>
              <a:t> </a:t>
            </a:r>
            <a:r>
              <a:rPr lang="pt-PT" sz="2400" i="1" dirty="0" err="1"/>
              <a:t>Psicoanalítica</a:t>
            </a:r>
            <a:r>
              <a:rPr lang="pt-PT" sz="2400" i="1" dirty="0"/>
              <a:t> de </a:t>
            </a:r>
            <a:r>
              <a:rPr lang="pt-PT" sz="2400" i="1" dirty="0" err="1"/>
              <a:t>Estructura</a:t>
            </a:r>
            <a:r>
              <a:rPr lang="pt-PT" sz="2400" i="1" dirty="0"/>
              <a:t> Multifamiliar</a:t>
            </a:r>
            <a:r>
              <a:rPr lang="pt-PT" sz="2400" dirty="0"/>
              <a:t>,</a:t>
            </a:r>
            <a:r>
              <a:rPr lang="pt-PT" sz="2400" b="1" dirty="0"/>
              <a:t> </a:t>
            </a:r>
            <a:r>
              <a:rPr lang="pt-PT" sz="2400" dirty="0"/>
              <a:t>(1990) </a:t>
            </a:r>
            <a:r>
              <a:rPr lang="pt-PT" sz="2400" dirty="0" err="1"/>
              <a:t>were</a:t>
            </a:r>
            <a:r>
              <a:rPr lang="pt-PT" sz="2400" dirty="0"/>
              <a:t> </a:t>
            </a:r>
            <a:r>
              <a:rPr lang="pt-PT" sz="2400" dirty="0" err="1"/>
              <a:t>also</a:t>
            </a:r>
            <a:r>
              <a:rPr lang="pt-PT" sz="2400" dirty="0"/>
              <a:t> </a:t>
            </a:r>
            <a:r>
              <a:rPr lang="pt-PT" sz="2400" dirty="0" err="1"/>
              <a:t>important</a:t>
            </a:r>
            <a:r>
              <a:rPr lang="pt-PT" sz="2400" dirty="0"/>
              <a:t> as </a:t>
            </a:r>
            <a:r>
              <a:rPr lang="pt-PT" sz="2400" dirty="0" err="1"/>
              <a:t>well</a:t>
            </a:r>
            <a:r>
              <a:rPr lang="pt-PT" sz="2400" dirty="0"/>
              <a:t> as </a:t>
            </a:r>
            <a:r>
              <a:rPr lang="pt-PT" sz="2400" dirty="0" err="1"/>
              <a:t>other</a:t>
            </a:r>
            <a:r>
              <a:rPr lang="pt-PT" sz="2400" dirty="0"/>
              <a:t> </a:t>
            </a:r>
            <a:r>
              <a:rPr lang="pt-PT" sz="2400" dirty="0" err="1"/>
              <a:t>authors</a:t>
            </a:r>
            <a:r>
              <a:rPr lang="pt-PT" sz="2400" dirty="0"/>
              <a:t>’ </a:t>
            </a:r>
            <a:r>
              <a:rPr lang="pt-PT" sz="2400" dirty="0" err="1"/>
              <a:t>books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papers</a:t>
            </a:r>
            <a:r>
              <a:rPr lang="pt-PT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felt</a:t>
            </a:r>
            <a:r>
              <a:rPr lang="pt-PT" sz="2400" dirty="0"/>
              <a:t> </a:t>
            </a:r>
            <a:r>
              <a:rPr lang="pt-PT" sz="2400" dirty="0" err="1"/>
              <a:t>very</a:t>
            </a:r>
            <a:r>
              <a:rPr lang="pt-PT" sz="2400" dirty="0"/>
              <a:t> </a:t>
            </a:r>
            <a:r>
              <a:rPr lang="pt-PT" sz="2400" dirty="0" err="1"/>
              <a:t>much</a:t>
            </a:r>
            <a:r>
              <a:rPr lang="pt-PT" sz="2400" dirty="0"/>
              <a:t> </a:t>
            </a:r>
            <a:r>
              <a:rPr lang="pt-PT" sz="2400" dirty="0" err="1"/>
              <a:t>identified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</a:t>
            </a:r>
            <a:r>
              <a:rPr lang="pt-PT" sz="2400" dirty="0" err="1"/>
              <a:t>Badaracco’s</a:t>
            </a:r>
            <a:r>
              <a:rPr lang="pt-PT" sz="2400" dirty="0"/>
              <a:t> </a:t>
            </a:r>
            <a:r>
              <a:rPr lang="pt-PT" sz="2400" dirty="0" err="1"/>
              <a:t>way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thinking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working</a:t>
            </a:r>
            <a:r>
              <a:rPr lang="pt-PT" sz="2400" dirty="0"/>
              <a:t>.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B6D1FCD7-C26E-F19F-9D81-67BAD714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62798FE-83F8-FA5A-F219-07AF0F1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5816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AD406-411B-C822-B41E-36ACD5732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5702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1B2F2EB-AA74-BBA0-64D1-781B8ED15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940"/>
            <a:ext cx="10515600" cy="491002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I had made some research about these groups where it was possible to observe empathy development in these parents, mainly mothers, becoming less maddening; this evolution permitted a better development of their sick children.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This day hospital frame work with several activities and therapeutic settings (Neto, 2010) needed much staff and time: individual psychotherapy (one/two per week), group psychotherapy (3 sessions per week), parents groups, other activities  as well as team meetings.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This framework became progressively difficult to be held, as, in the last decade of XX century, there was a decreasing number of the senior staff members.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F0D1892-D2BF-56CC-90F0-8B7A7D095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63850BE-2FDE-5A02-E842-B9CBE8C6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763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9373B-6007-A0CA-079C-E64C188A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258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DC692FD-EEAC-EC3B-F7B5-FFB4B71E8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058"/>
            <a:ext cx="10515600" cy="483290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PT" sz="2400" dirty="0" err="1"/>
              <a:t>Parents</a:t>
            </a:r>
            <a:r>
              <a:rPr lang="pt-PT" sz="2400" dirty="0"/>
              <a:t> </a:t>
            </a:r>
            <a:r>
              <a:rPr lang="pt-PT" sz="2400" dirty="0" err="1"/>
              <a:t>Groups</a:t>
            </a:r>
            <a:r>
              <a:rPr lang="pt-PT" sz="2400" dirty="0"/>
              <a:t>, </a:t>
            </a:r>
            <a:r>
              <a:rPr lang="pt-PT" sz="2400" dirty="0" err="1"/>
              <a:t>conducted</a:t>
            </a:r>
            <a:r>
              <a:rPr lang="pt-PT" sz="2400" dirty="0"/>
              <a:t> in a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analytic</a:t>
            </a:r>
            <a:r>
              <a:rPr lang="pt-PT" sz="2400" dirty="0"/>
              <a:t> </a:t>
            </a:r>
            <a:r>
              <a:rPr lang="pt-PT" sz="2400" dirty="0" err="1"/>
              <a:t>pattern</a:t>
            </a:r>
            <a:r>
              <a:rPr lang="pt-PT" sz="2400" dirty="0"/>
              <a:t>, </a:t>
            </a:r>
            <a:r>
              <a:rPr lang="pt-PT" sz="2400" dirty="0" err="1"/>
              <a:t>were</a:t>
            </a:r>
            <a:r>
              <a:rPr lang="pt-PT" sz="2400" dirty="0"/>
              <a:t>/are </a:t>
            </a:r>
            <a:r>
              <a:rPr lang="pt-PT" sz="2400" dirty="0" err="1"/>
              <a:t>very</a:t>
            </a:r>
            <a:r>
              <a:rPr lang="pt-PT" sz="2400" dirty="0"/>
              <a:t> </a:t>
            </a:r>
            <a:r>
              <a:rPr lang="pt-PT" sz="2400" dirty="0" err="1"/>
              <a:t>useful</a:t>
            </a:r>
            <a:r>
              <a:rPr lang="pt-PT" sz="2400" dirty="0"/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2400" b="1" dirty="0" err="1"/>
              <a:t>However</a:t>
            </a:r>
            <a:r>
              <a:rPr lang="pt-PT" sz="2400" b="1" dirty="0"/>
              <a:t>,</a:t>
            </a:r>
          </a:p>
          <a:p>
            <a:pPr>
              <a:lnSpc>
                <a:spcPct val="150000"/>
              </a:lnSpc>
            </a:pPr>
            <a:r>
              <a:rPr lang="pt-PT" sz="2400" dirty="0"/>
              <a:t>some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information</a:t>
            </a:r>
            <a:r>
              <a:rPr lang="pt-PT" sz="2400" dirty="0"/>
              <a:t> </a:t>
            </a:r>
            <a:r>
              <a:rPr lang="pt-PT" sz="2400" dirty="0" err="1"/>
              <a:t>from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groups</a:t>
            </a:r>
            <a:r>
              <a:rPr lang="pt-PT" sz="2400" dirty="0"/>
              <a:t>, </a:t>
            </a:r>
            <a:r>
              <a:rPr lang="pt-PT" sz="2400" dirty="0" err="1"/>
              <a:t>because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its</a:t>
            </a:r>
            <a:r>
              <a:rPr lang="pt-PT" sz="2400" dirty="0"/>
              <a:t> </a:t>
            </a:r>
            <a:r>
              <a:rPr lang="pt-PT" sz="2400" dirty="0" err="1"/>
              <a:t>confidential</a:t>
            </a:r>
            <a:r>
              <a:rPr lang="pt-PT" sz="2400" dirty="0"/>
              <a:t> </a:t>
            </a:r>
            <a:r>
              <a:rPr lang="pt-PT" sz="2400" dirty="0" err="1"/>
              <a:t>nature</a:t>
            </a:r>
            <a:r>
              <a:rPr lang="pt-PT" sz="2400" dirty="0"/>
              <a:t>, </a:t>
            </a:r>
            <a:r>
              <a:rPr lang="pt-PT" sz="2400" dirty="0" err="1"/>
              <a:t>couldn’t</a:t>
            </a:r>
            <a:r>
              <a:rPr lang="pt-PT" sz="2400" dirty="0"/>
              <a:t> </a:t>
            </a:r>
            <a:r>
              <a:rPr lang="pt-PT" sz="2400" dirty="0" err="1"/>
              <a:t>be</a:t>
            </a:r>
            <a:r>
              <a:rPr lang="pt-PT" sz="2400" dirty="0"/>
              <a:t> </a:t>
            </a:r>
            <a:r>
              <a:rPr lang="pt-PT" sz="2400" dirty="0" err="1"/>
              <a:t>used</a:t>
            </a:r>
            <a:r>
              <a:rPr lang="pt-PT" sz="2400" dirty="0"/>
              <a:t> to </a:t>
            </a:r>
            <a:r>
              <a:rPr lang="pt-PT" sz="2400" dirty="0" err="1"/>
              <a:t>clarify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whole</a:t>
            </a:r>
            <a:r>
              <a:rPr lang="pt-PT" sz="2400" dirty="0"/>
              <a:t> </a:t>
            </a:r>
            <a:r>
              <a:rPr lang="pt-PT" sz="2400" dirty="0" err="1"/>
              <a:t>pathogenic</a:t>
            </a:r>
            <a:r>
              <a:rPr lang="pt-PT" sz="2400" dirty="0"/>
              <a:t> </a:t>
            </a:r>
            <a:r>
              <a:rPr lang="pt-PT" sz="2400" dirty="0" err="1"/>
              <a:t>interactions</a:t>
            </a:r>
            <a:r>
              <a:rPr lang="pt-PT" sz="2400" dirty="0"/>
              <a:t>; some </a:t>
            </a:r>
            <a:r>
              <a:rPr lang="pt-PT" sz="2400" dirty="0" err="1"/>
              <a:t>secrets</a:t>
            </a:r>
            <a:r>
              <a:rPr lang="pt-PT" sz="2400" dirty="0"/>
              <a:t> </a:t>
            </a:r>
            <a:r>
              <a:rPr lang="pt-PT" sz="2400" dirty="0" err="1"/>
              <a:t>couldn´t</a:t>
            </a:r>
            <a:r>
              <a:rPr lang="pt-PT" sz="2400" dirty="0"/>
              <a:t> </a:t>
            </a:r>
            <a:r>
              <a:rPr lang="pt-PT" sz="2400" dirty="0" err="1"/>
              <a:t>be</a:t>
            </a:r>
            <a:r>
              <a:rPr lang="pt-PT" sz="2400" dirty="0"/>
              <a:t> </a:t>
            </a:r>
            <a:r>
              <a:rPr lang="pt-PT" sz="2400" dirty="0" err="1"/>
              <a:t>worked</a:t>
            </a:r>
            <a:r>
              <a:rPr lang="pt-PT" sz="2400" dirty="0"/>
              <a:t> </a:t>
            </a:r>
            <a:r>
              <a:rPr lang="pt-PT" sz="2400" dirty="0" err="1"/>
              <a:t>through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designed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, </a:t>
            </a:r>
            <a:r>
              <a:rPr lang="pt-PT" sz="2400" dirty="0" err="1"/>
              <a:t>neither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individual </a:t>
            </a:r>
            <a:r>
              <a:rPr lang="pt-PT" sz="2400" dirty="0" err="1"/>
              <a:t>nor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groups</a:t>
            </a:r>
            <a:r>
              <a:rPr lang="pt-PT" sz="2400" dirty="0"/>
              <a:t>’ </a:t>
            </a:r>
            <a:r>
              <a:rPr lang="pt-PT" sz="2400" dirty="0" err="1"/>
              <a:t>settings</a:t>
            </a:r>
            <a:r>
              <a:rPr lang="pt-PT" sz="2400" dirty="0"/>
              <a:t> </a:t>
            </a:r>
            <a:r>
              <a:rPr lang="pt-PT" sz="2400" dirty="0" err="1"/>
              <a:t>becoming</a:t>
            </a:r>
            <a:r>
              <a:rPr lang="pt-PT" sz="2400" dirty="0"/>
              <a:t> </a:t>
            </a:r>
            <a:r>
              <a:rPr lang="pt-PT" sz="2400" dirty="0" err="1"/>
              <a:t>difficult</a:t>
            </a:r>
            <a:r>
              <a:rPr lang="pt-PT" sz="2400" dirty="0"/>
              <a:t> </a:t>
            </a:r>
            <a:r>
              <a:rPr lang="pt-PT" sz="2400" dirty="0" err="1"/>
              <a:t>issues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psychotherapy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</a:t>
            </a:r>
            <a:r>
              <a:rPr lang="pt-PT" sz="2400" dirty="0" err="1"/>
              <a:t>counter</a:t>
            </a:r>
            <a:r>
              <a:rPr lang="pt-PT" sz="2400" dirty="0"/>
              <a:t> </a:t>
            </a:r>
            <a:r>
              <a:rPr lang="pt-PT" sz="2400" dirty="0" err="1"/>
              <a:t>transference</a:t>
            </a:r>
            <a:r>
              <a:rPr lang="pt-PT" sz="2400" dirty="0"/>
              <a:t> </a:t>
            </a:r>
            <a:r>
              <a:rPr lang="pt-PT" sz="2400" dirty="0" err="1"/>
              <a:t>difficulties</a:t>
            </a:r>
            <a:r>
              <a:rPr lang="pt-PT" sz="2400" dirty="0"/>
              <a:t>.</a:t>
            </a:r>
          </a:p>
          <a:p>
            <a:pPr>
              <a:lnSpc>
                <a:spcPct val="150000"/>
              </a:lnSpc>
            </a:pPr>
            <a:r>
              <a:rPr lang="pt-PT" sz="2400" dirty="0" err="1"/>
              <a:t>Moreover</a:t>
            </a:r>
            <a:r>
              <a:rPr lang="pt-PT" sz="2400" dirty="0"/>
              <a:t>, </a:t>
            </a:r>
            <a:r>
              <a:rPr lang="pt-PT" sz="2400" dirty="0" err="1"/>
              <a:t>it</a:t>
            </a:r>
            <a:r>
              <a:rPr lang="pt-PT" sz="2400" dirty="0"/>
              <a:t> </a:t>
            </a:r>
            <a:r>
              <a:rPr lang="pt-PT" sz="2400" dirty="0" err="1"/>
              <a:t>is</a:t>
            </a:r>
            <a:r>
              <a:rPr lang="pt-PT" sz="2400" dirty="0"/>
              <a:t> </a:t>
            </a:r>
            <a:r>
              <a:rPr lang="pt-PT" sz="2400" dirty="0" err="1"/>
              <a:t>very</a:t>
            </a:r>
            <a:r>
              <a:rPr lang="pt-PT" sz="2400" dirty="0"/>
              <a:t> </a:t>
            </a:r>
            <a:r>
              <a:rPr lang="pt-PT" sz="2400" dirty="0" err="1"/>
              <a:t>difficult</a:t>
            </a:r>
            <a:r>
              <a:rPr lang="pt-PT" sz="2400" dirty="0"/>
              <a:t> to </a:t>
            </a:r>
            <a:r>
              <a:rPr lang="pt-PT" sz="2400" dirty="0" err="1"/>
              <a:t>confront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their</a:t>
            </a:r>
            <a:r>
              <a:rPr lang="pt-PT" sz="2400" dirty="0"/>
              <a:t> </a:t>
            </a:r>
            <a:r>
              <a:rPr lang="pt-PT" sz="2400" dirty="0" err="1"/>
              <a:t>families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rather</a:t>
            </a:r>
            <a:r>
              <a:rPr lang="pt-PT" sz="2400" dirty="0"/>
              <a:t> </a:t>
            </a:r>
            <a:r>
              <a:rPr lang="pt-PT" sz="2400" dirty="0" err="1"/>
              <a:t>different</a:t>
            </a:r>
            <a:r>
              <a:rPr lang="pt-PT" sz="2400" dirty="0"/>
              <a:t> </a:t>
            </a:r>
            <a:r>
              <a:rPr lang="pt-PT" sz="2400" dirty="0" err="1"/>
              <a:t>ways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feeling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mentalizing</a:t>
            </a:r>
            <a:r>
              <a:rPr lang="pt-PT" sz="2400" dirty="0"/>
              <a:t> </a:t>
            </a:r>
            <a:r>
              <a:rPr lang="pt-PT" sz="2400" dirty="0" err="1"/>
              <a:t>their</a:t>
            </a:r>
            <a:r>
              <a:rPr lang="pt-PT" sz="2400" dirty="0"/>
              <a:t> mutual </a:t>
            </a:r>
            <a:r>
              <a:rPr lang="pt-PT" sz="2400" dirty="0" err="1"/>
              <a:t>interactions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relationships</a:t>
            </a:r>
            <a:r>
              <a:rPr lang="pt-PT" sz="2400" dirty="0"/>
              <a:t>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9D4F3BC-7DEB-C549-F246-973DB999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81D584E-5130-0ABC-A43E-7F6E6194A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9410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61796-58FE-C5C5-B57E-3158634E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9106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CD92B79-56D2-AA13-2E56-FDE397E43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670"/>
            <a:ext cx="10515600" cy="508629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rgbClr val="FF0000"/>
                </a:solidFill>
              </a:rPr>
              <a:t> SUDDENLY, </a:t>
            </a:r>
            <a:r>
              <a:rPr lang="en-GB" sz="2400" dirty="0"/>
              <a:t>during the 3rd European Conference of the European Association of Child and Adolescent Psychopathology, in Lisbon, </a:t>
            </a:r>
            <a:r>
              <a:rPr lang="en-GB" sz="2400" dirty="0">
                <a:solidFill>
                  <a:srgbClr val="FF0000"/>
                </a:solidFill>
              </a:rPr>
              <a:t>in </a:t>
            </a:r>
            <a:r>
              <a:rPr lang="en-GB" sz="2400" b="1" dirty="0">
                <a:solidFill>
                  <a:srgbClr val="FF0000"/>
                </a:solidFill>
              </a:rPr>
              <a:t>2001</a:t>
            </a:r>
            <a:r>
              <a:rPr lang="en-GB" sz="2400" dirty="0"/>
              <a:t>, I found the </a:t>
            </a:r>
            <a:r>
              <a:rPr lang="en-GB" sz="2400" dirty="0" err="1"/>
              <a:t>Badaracco’s</a:t>
            </a:r>
            <a:r>
              <a:rPr lang="en-GB" sz="2400" dirty="0"/>
              <a:t> last book: </a:t>
            </a:r>
            <a:r>
              <a:rPr lang="en-GB" sz="2400" b="1" dirty="0" err="1"/>
              <a:t>Psicoanalisis</a:t>
            </a:r>
            <a:r>
              <a:rPr lang="en-GB" sz="2400" b="1" dirty="0"/>
              <a:t> </a:t>
            </a:r>
            <a:r>
              <a:rPr lang="en-GB" sz="2400" b="1" dirty="0" err="1"/>
              <a:t>Multifamiliar</a:t>
            </a:r>
            <a:r>
              <a:rPr lang="en-GB" sz="2400" b="1" dirty="0"/>
              <a:t> (2000).</a:t>
            </a:r>
          </a:p>
          <a:p>
            <a:pPr algn="just">
              <a:lnSpc>
                <a:spcPct val="150000"/>
              </a:lnSpc>
            </a:pPr>
            <a:r>
              <a:rPr lang="en-GB" sz="2400" dirty="0" err="1"/>
              <a:t>Badaracco</a:t>
            </a:r>
            <a:r>
              <a:rPr lang="en-GB" sz="2400" dirty="0"/>
              <a:t> was quite familiar, a very much wise, intelligent and clear author writing in </a:t>
            </a:r>
            <a:r>
              <a:rPr lang="en-GB" sz="2400" dirty="0" err="1"/>
              <a:t>spanish</a:t>
            </a:r>
            <a:r>
              <a:rPr lang="en-GB" sz="2400" dirty="0"/>
              <a:t> which is easy to understand  by </a:t>
            </a:r>
            <a:r>
              <a:rPr lang="en-GB" sz="2400" dirty="0" err="1"/>
              <a:t>portuguese</a:t>
            </a:r>
            <a:r>
              <a:rPr lang="en-GB" sz="2400" dirty="0"/>
              <a:t> native speakers. </a:t>
            </a:r>
          </a:p>
          <a:p>
            <a:pPr algn="just">
              <a:lnSpc>
                <a:spcPct val="150000"/>
              </a:lnSpc>
            </a:pPr>
            <a:r>
              <a:rPr lang="en-GB" sz="2400" b="1" dirty="0"/>
              <a:t>The book had a fascinating idea which could simplify our work overcoming the difficulties I’ve just mentioned: putting together patients, their families and the staff.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I suggested the team to read it  and some months later our </a:t>
            </a:r>
            <a:r>
              <a:rPr lang="en-GB" sz="2400" b="1" dirty="0">
                <a:solidFill>
                  <a:srgbClr val="FF0000"/>
                </a:solidFill>
              </a:rPr>
              <a:t>Multifamily group was born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0B90FF7-A2D7-CA68-97B5-39ABA6A5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190A5D-1C89-E6B9-9C1C-A0F7BB4D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9376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7DB0A-6F5D-A9B0-DF77-ED385055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07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CA1F638-E306-043F-FFBD-420C23874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3586"/>
            <a:ext cx="10515600" cy="507337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400" dirty="0">
                <a:effectLst/>
                <a:ea typeface="Times New Roman" panose="02020603050405020304" pitchFamily="18" charset="0"/>
              </a:rPr>
              <a:t>The psychoanalyst, Frieda Fromm-Reichman, who had great experience in the treatment of schizophrenia, stated in 1958: «a decade was needed to understand the patient; a decade to learn how to enter into a relationship with the patient, and still a third decade to learn how to incorporate group psychotherapy and community therapy into the therapeutic arsenal of these patients» </a:t>
            </a:r>
            <a:r>
              <a:rPr lang="en-GB" sz="2400" i="1" dirty="0">
                <a:effectLst/>
                <a:ea typeface="Times New Roman" panose="02020603050405020304" pitchFamily="18" charset="0"/>
              </a:rPr>
              <a:t>(Neto, 2010).</a:t>
            </a:r>
            <a:endParaRPr lang="pt-PT" sz="2400" i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b="1" u="sng" dirty="0"/>
              <a:t>I must </a:t>
            </a:r>
            <a:r>
              <a:rPr lang="pt-PT" sz="2400" b="1" u="sng" dirty="0" err="1"/>
              <a:t>add</a:t>
            </a:r>
            <a:r>
              <a:rPr lang="pt-PT" sz="2400" b="1" u="sng" dirty="0"/>
              <a:t>: </a:t>
            </a:r>
            <a:r>
              <a:rPr lang="pt-PT" sz="2400" b="1" dirty="0" err="1"/>
              <a:t>one</a:t>
            </a:r>
            <a:r>
              <a:rPr lang="pt-PT" sz="2400" b="1" dirty="0"/>
              <a:t> more </a:t>
            </a:r>
            <a:r>
              <a:rPr lang="pt-PT" sz="2400" b="1" dirty="0" err="1"/>
              <a:t>decade</a:t>
            </a:r>
            <a:r>
              <a:rPr lang="pt-PT" sz="2400" dirty="0"/>
              <a:t> </a:t>
            </a:r>
            <a:r>
              <a:rPr lang="pt-PT" sz="2400" b="1" dirty="0"/>
              <a:t>to </a:t>
            </a:r>
            <a:r>
              <a:rPr lang="pt-PT" sz="2400" b="1" dirty="0" err="1"/>
              <a:t>learn</a:t>
            </a:r>
            <a:r>
              <a:rPr lang="pt-PT" sz="2400" b="1" dirty="0"/>
              <a:t> </a:t>
            </a:r>
            <a:r>
              <a:rPr lang="pt-PT" sz="2400" b="1" dirty="0" err="1"/>
              <a:t>how</a:t>
            </a:r>
            <a:r>
              <a:rPr lang="pt-PT" sz="2400" b="1" dirty="0"/>
              <a:t> to </a:t>
            </a:r>
            <a:r>
              <a:rPr lang="pt-PT" sz="2400" b="1" dirty="0" err="1"/>
              <a:t>approach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observation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families</a:t>
            </a:r>
            <a:r>
              <a:rPr lang="pt-PT" sz="2400" b="1" dirty="0"/>
              <a:t>’ </a:t>
            </a:r>
            <a:r>
              <a:rPr lang="pt-PT" sz="2400" b="1" dirty="0" err="1"/>
              <a:t>interactions</a:t>
            </a:r>
            <a:r>
              <a:rPr lang="pt-PT" sz="2400" b="1" dirty="0"/>
              <a:t> </a:t>
            </a:r>
            <a:r>
              <a:rPr lang="pt-PT" sz="2400" b="1" dirty="0" err="1"/>
              <a:t>and</a:t>
            </a:r>
            <a:r>
              <a:rPr lang="pt-PT" sz="2400" b="1" dirty="0"/>
              <a:t> </a:t>
            </a:r>
            <a:r>
              <a:rPr lang="pt-PT" sz="2400" b="1" dirty="0" err="1"/>
              <a:t>relationships</a:t>
            </a:r>
            <a:r>
              <a:rPr lang="pt-PT" sz="2400" b="1" dirty="0"/>
              <a:t> </a:t>
            </a:r>
            <a:r>
              <a:rPr lang="pt-PT" sz="2400" b="1" dirty="0" err="1"/>
              <a:t>making</a:t>
            </a:r>
            <a:r>
              <a:rPr lang="pt-PT" sz="2400" b="1" dirty="0"/>
              <a:t> </a:t>
            </a:r>
            <a:r>
              <a:rPr lang="pt-PT" sz="2400" b="1" dirty="0" err="1"/>
              <a:t>possible</a:t>
            </a:r>
            <a:r>
              <a:rPr lang="pt-PT" sz="2400" b="1" dirty="0"/>
              <a:t> </a:t>
            </a:r>
            <a:r>
              <a:rPr lang="pt-PT" sz="2400" b="1" dirty="0" err="1"/>
              <a:t>direct</a:t>
            </a:r>
            <a:r>
              <a:rPr lang="pt-PT" sz="2400" b="1" dirty="0"/>
              <a:t> </a:t>
            </a:r>
            <a:r>
              <a:rPr lang="pt-PT" sz="2400" b="1" dirty="0" err="1"/>
              <a:t>therapeutic</a:t>
            </a:r>
            <a:r>
              <a:rPr lang="pt-PT" sz="2400" b="1" dirty="0"/>
              <a:t> </a:t>
            </a:r>
            <a:r>
              <a:rPr lang="pt-PT" sz="2400" b="1" dirty="0" err="1"/>
              <a:t>interventions</a:t>
            </a:r>
            <a:r>
              <a:rPr lang="pt-PT" sz="2400" b="1" dirty="0"/>
              <a:t> </a:t>
            </a:r>
            <a:r>
              <a:rPr lang="pt-PT" sz="2400" b="1" dirty="0" err="1"/>
              <a:t>paving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way</a:t>
            </a:r>
            <a:r>
              <a:rPr lang="pt-PT" sz="2400" b="1" dirty="0"/>
              <a:t> to </a:t>
            </a:r>
            <a:r>
              <a:rPr lang="pt-PT" sz="2400" b="1" dirty="0" err="1"/>
              <a:t>clarify</a:t>
            </a:r>
            <a:r>
              <a:rPr lang="pt-PT" sz="2400" b="1" dirty="0"/>
              <a:t>, </a:t>
            </a:r>
            <a:r>
              <a:rPr lang="pt-PT" sz="2400" b="1" dirty="0" err="1"/>
              <a:t>understand</a:t>
            </a:r>
            <a:r>
              <a:rPr lang="pt-PT" sz="2400" b="1" dirty="0"/>
              <a:t>, </a:t>
            </a:r>
            <a:r>
              <a:rPr lang="pt-PT" sz="2400" b="1" dirty="0" err="1"/>
              <a:t>eventually</a:t>
            </a:r>
            <a:r>
              <a:rPr lang="pt-PT" sz="2400" b="1" dirty="0"/>
              <a:t> </a:t>
            </a:r>
            <a:r>
              <a:rPr lang="pt-PT" sz="2400" b="1" dirty="0" err="1"/>
              <a:t>changing</a:t>
            </a:r>
            <a:r>
              <a:rPr lang="pt-PT" sz="2400" b="1" dirty="0"/>
              <a:t> </a:t>
            </a:r>
            <a:r>
              <a:rPr lang="pt-PT" sz="2400" b="1" dirty="0" err="1"/>
              <a:t>old</a:t>
            </a:r>
            <a:r>
              <a:rPr lang="pt-PT" sz="2400" b="1" dirty="0"/>
              <a:t> </a:t>
            </a:r>
            <a:r>
              <a:rPr lang="pt-PT" sz="2400" b="1" dirty="0" err="1"/>
              <a:t>pathogenic</a:t>
            </a:r>
            <a:r>
              <a:rPr lang="pt-PT" sz="2400" b="1" dirty="0"/>
              <a:t> </a:t>
            </a:r>
            <a:r>
              <a:rPr lang="pt-PT" sz="2400" b="1" dirty="0" err="1"/>
              <a:t>relational</a:t>
            </a:r>
            <a:r>
              <a:rPr lang="pt-PT" sz="2400" b="1" dirty="0"/>
              <a:t> </a:t>
            </a:r>
            <a:r>
              <a:rPr lang="pt-PT" sz="2400" b="1" dirty="0" err="1"/>
              <a:t>patterns</a:t>
            </a:r>
            <a:r>
              <a:rPr lang="pt-PT" sz="2400" b="1" dirty="0"/>
              <a:t> </a:t>
            </a:r>
            <a:r>
              <a:rPr lang="pt-PT" sz="2400" b="1" dirty="0" err="1"/>
              <a:t>into</a:t>
            </a:r>
            <a:r>
              <a:rPr lang="pt-PT" sz="2400" b="1" dirty="0"/>
              <a:t> more sane </a:t>
            </a:r>
            <a:r>
              <a:rPr lang="pt-PT" sz="2400" b="1" dirty="0" err="1"/>
              <a:t>and</a:t>
            </a:r>
            <a:r>
              <a:rPr lang="pt-PT" sz="2400" b="1" dirty="0"/>
              <a:t> safe </a:t>
            </a:r>
            <a:r>
              <a:rPr lang="pt-PT" sz="2400" b="1" dirty="0" err="1"/>
              <a:t>ones</a:t>
            </a:r>
            <a:r>
              <a:rPr lang="pt-PT" sz="2400" b="1" dirty="0"/>
              <a:t>. 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8DB9141-6D3C-91D4-6B0A-6D70F3EF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57D988C-79C1-DAC5-24A3-0720E86A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514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40338-9A0D-0029-2EFA-5AA3F1C18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681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63C8A39-5B3C-E006-00AA-B062F672A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906"/>
            <a:ext cx="10515600" cy="4932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400" u="sng" dirty="0"/>
              <a:t>In 2001, </a:t>
            </a:r>
            <a:r>
              <a:rPr lang="pt-PT" sz="2400" u="sng" dirty="0" err="1"/>
              <a:t>the</a:t>
            </a:r>
            <a:r>
              <a:rPr lang="pt-PT" sz="2400" u="sng" dirty="0"/>
              <a:t> </a:t>
            </a:r>
            <a:r>
              <a:rPr lang="pt-PT" sz="2400" u="sng" dirty="0" err="1"/>
              <a:t>Day</a:t>
            </a:r>
            <a:r>
              <a:rPr lang="pt-PT" sz="2400" u="sng" dirty="0"/>
              <a:t> Hospital team </a:t>
            </a:r>
            <a:r>
              <a:rPr lang="pt-PT" sz="2400" u="sng" dirty="0" err="1"/>
              <a:t>was</a:t>
            </a:r>
            <a:r>
              <a:rPr lang="pt-PT" sz="2400" u="sng" dirty="0"/>
              <a:t> </a:t>
            </a:r>
            <a:r>
              <a:rPr lang="pt-PT" sz="2400" u="sng" dirty="0" err="1"/>
              <a:t>constituted</a:t>
            </a:r>
            <a:r>
              <a:rPr lang="pt-PT" sz="2400" u="sng" dirty="0"/>
              <a:t> </a:t>
            </a:r>
            <a:r>
              <a:rPr lang="pt-PT" sz="2400" u="sng" dirty="0" err="1"/>
              <a:t>by</a:t>
            </a:r>
            <a:r>
              <a:rPr lang="pt-PT" sz="2400" u="sng" dirty="0"/>
              <a:t>:</a:t>
            </a:r>
          </a:p>
          <a:p>
            <a:endParaRPr lang="pt-PT" sz="2400" dirty="0"/>
          </a:p>
          <a:p>
            <a:r>
              <a:rPr lang="pt-PT" sz="2400" dirty="0" err="1"/>
              <a:t>its</a:t>
            </a:r>
            <a:r>
              <a:rPr lang="pt-PT" sz="2400" dirty="0"/>
              <a:t> </a:t>
            </a:r>
            <a:r>
              <a:rPr lang="pt-PT" sz="2400" dirty="0" err="1"/>
              <a:t>head</a:t>
            </a:r>
            <a:r>
              <a:rPr lang="pt-PT" sz="2400" dirty="0"/>
              <a:t> </a:t>
            </a:r>
            <a:r>
              <a:rPr lang="pt-PT" sz="2400" dirty="0" err="1"/>
              <a:t>chief</a:t>
            </a:r>
            <a:r>
              <a:rPr lang="pt-PT" sz="2400" dirty="0"/>
              <a:t>, </a:t>
            </a:r>
            <a:r>
              <a:rPr lang="pt-PT" sz="2400" dirty="0" err="1"/>
              <a:t>myself</a:t>
            </a:r>
            <a:r>
              <a:rPr lang="pt-PT" sz="2400" dirty="0"/>
              <a:t> Isaura Manso Neto,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only</a:t>
            </a:r>
            <a:r>
              <a:rPr lang="pt-PT" sz="2400" dirty="0"/>
              <a:t> </a:t>
            </a:r>
            <a:r>
              <a:rPr lang="pt-PT" sz="2400" dirty="0" err="1"/>
              <a:t>psychiatrist</a:t>
            </a:r>
            <a:r>
              <a:rPr lang="pt-PT" sz="2400" dirty="0"/>
              <a:t>,</a:t>
            </a:r>
          </a:p>
          <a:p>
            <a:endParaRPr lang="pt-PT" sz="2400" dirty="0"/>
          </a:p>
          <a:p>
            <a:r>
              <a:rPr lang="pt-PT" sz="2400" dirty="0" err="1"/>
              <a:t>two</a:t>
            </a:r>
            <a:r>
              <a:rPr lang="pt-PT" sz="2400" dirty="0"/>
              <a:t> </a:t>
            </a:r>
            <a:r>
              <a:rPr lang="pt-PT" sz="2400" dirty="0" err="1"/>
              <a:t>senior</a:t>
            </a:r>
            <a:r>
              <a:rPr lang="pt-PT" sz="2400" dirty="0"/>
              <a:t> </a:t>
            </a:r>
            <a:r>
              <a:rPr lang="pt-PT" sz="2400" dirty="0" err="1"/>
              <a:t>psychologists</a:t>
            </a:r>
            <a:r>
              <a:rPr lang="pt-PT" sz="2400" dirty="0"/>
              <a:t>: Teresa Fialho </a:t>
            </a:r>
            <a:r>
              <a:rPr lang="pt-PT" sz="2400" dirty="0" err="1"/>
              <a:t>and</a:t>
            </a:r>
            <a:r>
              <a:rPr lang="pt-PT" sz="2400" dirty="0"/>
              <a:t> Maria João Centeno,</a:t>
            </a:r>
          </a:p>
          <a:p>
            <a:endParaRPr lang="pt-PT" sz="2400" dirty="0"/>
          </a:p>
          <a:p>
            <a:r>
              <a:rPr lang="pt-PT" sz="2400" dirty="0" err="1"/>
              <a:t>one</a:t>
            </a:r>
            <a:r>
              <a:rPr lang="pt-PT" sz="2400" dirty="0"/>
              <a:t> </a:t>
            </a:r>
            <a:r>
              <a:rPr lang="pt-PT" sz="2400" dirty="0" err="1"/>
              <a:t>nurse</a:t>
            </a:r>
            <a:r>
              <a:rPr lang="pt-PT" sz="2400" dirty="0"/>
              <a:t>: Pilar Marques,</a:t>
            </a:r>
          </a:p>
          <a:p>
            <a:endParaRPr lang="pt-PT" sz="2400" dirty="0"/>
          </a:p>
          <a:p>
            <a:r>
              <a:rPr lang="pt-PT" sz="2400" dirty="0"/>
              <a:t>a </a:t>
            </a:r>
            <a:r>
              <a:rPr lang="pt-PT" sz="2400" dirty="0" err="1"/>
              <a:t>few</a:t>
            </a:r>
            <a:r>
              <a:rPr lang="pt-PT" sz="2400" dirty="0"/>
              <a:t> trainees. 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31E3FF2-B68C-CEDB-FA26-A08788BCF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86CBCA1-30B7-72C4-D0C3-F3F8D18B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4345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015A3-5C57-684C-645B-E8A903FC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5192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CCD1273-638A-B07F-99A3-E7930B97E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705515"/>
          </a:xfrm>
        </p:spPr>
        <p:txBody>
          <a:bodyPr/>
          <a:lstStyle/>
          <a:p>
            <a:pPr marL="3175" lvl="0" indent="0" algn="ctr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/>
              <a:t>II - </a:t>
            </a:r>
            <a:r>
              <a:rPr lang="pt-PT" sz="2400" b="1" dirty="0" err="1"/>
              <a:t>Multi</a:t>
            </a:r>
            <a:r>
              <a:rPr lang="pt-PT" sz="2400" b="1" dirty="0"/>
              <a:t> </a:t>
            </a:r>
            <a:r>
              <a:rPr lang="pt-PT" sz="2400" b="1" dirty="0" err="1"/>
              <a:t>family</a:t>
            </a:r>
            <a:r>
              <a:rPr lang="pt-PT" sz="2400" b="1" dirty="0"/>
              <a:t> </a:t>
            </a:r>
            <a:r>
              <a:rPr lang="pt-PT" sz="2400" b="1" dirty="0" err="1"/>
              <a:t>group</a:t>
            </a:r>
            <a:r>
              <a:rPr lang="pt-PT" sz="2400" b="1" dirty="0"/>
              <a:t> </a:t>
            </a:r>
            <a:r>
              <a:rPr lang="pt-PT" sz="2400" b="1" dirty="0" err="1"/>
              <a:t>features</a:t>
            </a:r>
            <a:endParaRPr lang="pt-PT" sz="2400" b="1" dirty="0"/>
          </a:p>
          <a:p>
            <a:pPr marL="339725" lvl="0" indent="-336550"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II.1 - </a:t>
            </a:r>
            <a:r>
              <a:rPr lang="pt-PT" sz="2400" dirty="0" err="1"/>
              <a:t>Multi</a:t>
            </a:r>
            <a:r>
              <a:rPr lang="pt-PT" sz="2400" dirty="0"/>
              <a:t> </a:t>
            </a:r>
            <a:r>
              <a:rPr lang="pt-PT" sz="2400" dirty="0" err="1"/>
              <a:t>family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as a </a:t>
            </a:r>
            <a:r>
              <a:rPr lang="pt-PT" sz="2400" dirty="0" err="1"/>
              <a:t>whole</a:t>
            </a:r>
            <a:endParaRPr lang="pt-PT" sz="2400" dirty="0"/>
          </a:p>
          <a:p>
            <a:pPr marL="339725" lvl="0" indent="-336550"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II.2 - </a:t>
            </a:r>
            <a:r>
              <a:rPr lang="pt-PT" sz="2400" dirty="0" err="1"/>
              <a:t>Patients</a:t>
            </a:r>
            <a:endParaRPr lang="pt-PT" sz="2400" dirty="0"/>
          </a:p>
          <a:p>
            <a:pPr marL="339725" lvl="0" indent="-336550"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II.3 -  </a:t>
            </a:r>
            <a:r>
              <a:rPr lang="pt-PT" sz="2400" dirty="0" err="1"/>
              <a:t>Parents</a:t>
            </a:r>
            <a:endParaRPr lang="pt-PT" sz="2400" dirty="0"/>
          </a:p>
          <a:p>
            <a:pPr marL="339725" lvl="0" indent="-336550"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II.4 - </a:t>
            </a:r>
            <a:r>
              <a:rPr lang="pt-PT" sz="2400" dirty="0" err="1"/>
              <a:t>Families</a:t>
            </a:r>
            <a:endParaRPr lang="pt-PT" sz="2400" dirty="0"/>
          </a:p>
          <a:p>
            <a:pPr marL="339725" lvl="0" indent="-336550"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II.5 - Team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5E947F3-909E-0BC9-67D9-AD2250CB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1AF5AEA-61D2-ABE6-A36E-8FC6DD091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5663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4E5A6-E1C1-65C7-DF0D-BE8A3207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847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DAE8B5D-543E-25CB-E084-61C62D015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986" y="1387366"/>
            <a:ext cx="11330152" cy="4968984"/>
          </a:xfrm>
        </p:spPr>
        <p:txBody>
          <a:bodyPr>
            <a:normAutofit fontScale="77500" lnSpcReduction="20000"/>
          </a:bodyPr>
          <a:lstStyle/>
          <a:p>
            <a:pPr marL="3049" lvl="0" indent="0" algn="ctr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2800" b="1" dirty="0">
                <a:solidFill>
                  <a:srgbClr val="000099"/>
                </a:solidFill>
              </a:rPr>
              <a:t>II.1 -</a:t>
            </a:r>
            <a:r>
              <a:rPr lang="pt-PT" sz="2800" b="1" dirty="0" err="1">
                <a:solidFill>
                  <a:srgbClr val="000099"/>
                </a:solidFill>
              </a:rPr>
              <a:t>The</a:t>
            </a:r>
            <a:r>
              <a:rPr lang="pt-PT" sz="2800" b="1" dirty="0">
                <a:solidFill>
                  <a:srgbClr val="000099"/>
                </a:solidFill>
              </a:rPr>
              <a:t> </a:t>
            </a:r>
            <a:r>
              <a:rPr lang="pt-PT" sz="2800" b="1" dirty="0" err="1">
                <a:solidFill>
                  <a:srgbClr val="000099"/>
                </a:solidFill>
              </a:rPr>
              <a:t>Group</a:t>
            </a:r>
            <a:r>
              <a:rPr lang="pt-PT" sz="2800" b="1" dirty="0">
                <a:solidFill>
                  <a:srgbClr val="000099"/>
                </a:solidFill>
              </a:rPr>
              <a:t> as a </a:t>
            </a:r>
            <a:r>
              <a:rPr lang="pt-PT" sz="2800" b="1" dirty="0" err="1">
                <a:solidFill>
                  <a:srgbClr val="000099"/>
                </a:solidFill>
              </a:rPr>
              <a:t>whole</a:t>
            </a:r>
            <a:r>
              <a:rPr lang="pt-PT" sz="2800" b="1" dirty="0">
                <a:solidFill>
                  <a:srgbClr val="000099"/>
                </a:solidFill>
              </a:rPr>
              <a:t> (2001- 2009 - )</a:t>
            </a:r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460249" indent="-457200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 err="1"/>
              <a:t>Patients</a:t>
            </a:r>
            <a:endParaRPr lang="pt-PT" sz="3100" b="1" dirty="0"/>
          </a:p>
          <a:p>
            <a:pPr marL="326136" lvl="0" indent="-323087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460249" indent="-457200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 err="1"/>
              <a:t>Families</a:t>
            </a:r>
            <a:r>
              <a:rPr lang="pt-PT" sz="3100" b="1" dirty="0"/>
              <a:t> </a:t>
            </a:r>
            <a:r>
              <a:rPr lang="pt-PT" sz="3100" dirty="0"/>
              <a:t>– </a:t>
            </a:r>
            <a:r>
              <a:rPr lang="pt-PT" sz="3100" dirty="0" err="1"/>
              <a:t>parents</a:t>
            </a:r>
            <a:r>
              <a:rPr lang="pt-PT" sz="3100" dirty="0"/>
              <a:t>; </a:t>
            </a:r>
            <a:r>
              <a:rPr lang="pt-PT" sz="3100" dirty="0" err="1"/>
              <a:t>other</a:t>
            </a:r>
            <a:r>
              <a:rPr lang="pt-PT" sz="3100" dirty="0"/>
              <a:t> </a:t>
            </a:r>
            <a:r>
              <a:rPr lang="pt-PT" sz="3100" dirty="0" err="1"/>
              <a:t>relatives</a:t>
            </a:r>
            <a:r>
              <a:rPr lang="pt-PT" sz="3100" dirty="0"/>
              <a:t> </a:t>
            </a:r>
            <a:r>
              <a:rPr lang="pt-PT" sz="3100" dirty="0" err="1"/>
              <a:t>very</a:t>
            </a:r>
            <a:r>
              <a:rPr lang="pt-PT" sz="3100" dirty="0"/>
              <a:t> </a:t>
            </a:r>
            <a:r>
              <a:rPr lang="pt-PT" sz="3100" dirty="0" err="1"/>
              <a:t>much</a:t>
            </a:r>
            <a:r>
              <a:rPr lang="pt-PT" sz="3100" dirty="0"/>
              <a:t> </a:t>
            </a:r>
            <a:r>
              <a:rPr lang="pt-PT" sz="3100" dirty="0" err="1"/>
              <a:t>important</a:t>
            </a:r>
            <a:r>
              <a:rPr lang="pt-PT" sz="3100" dirty="0"/>
              <a:t> to </a:t>
            </a:r>
            <a:r>
              <a:rPr lang="pt-PT" sz="3100" dirty="0" err="1"/>
              <a:t>the</a:t>
            </a:r>
            <a:r>
              <a:rPr lang="pt-PT" sz="3100" dirty="0"/>
              <a:t> </a:t>
            </a:r>
            <a:r>
              <a:rPr lang="pt-PT" sz="3100" dirty="0" err="1"/>
              <a:t>patients</a:t>
            </a:r>
            <a:endParaRPr lang="pt-PT" sz="3100" dirty="0"/>
          </a:p>
          <a:p>
            <a:pPr marL="326136" lvl="0" indent="-323087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460249" indent="-457200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Team:</a:t>
            </a:r>
          </a:p>
          <a:p>
            <a:pPr marL="3047" lvl="0" indent="0" defTabSz="431291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SzPct val="100000"/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       </a:t>
            </a:r>
            <a:r>
              <a:rPr lang="pt-PT" sz="3100" b="1" dirty="0" err="1"/>
              <a:t>Permanent</a:t>
            </a:r>
            <a:r>
              <a:rPr lang="pt-PT" sz="3100" b="1" dirty="0"/>
              <a:t> staff </a:t>
            </a:r>
            <a:r>
              <a:rPr lang="pt-PT" sz="3100" dirty="0" err="1"/>
              <a:t>with</a:t>
            </a:r>
            <a:r>
              <a:rPr lang="pt-PT" sz="3100" dirty="0"/>
              <a:t> </a:t>
            </a:r>
            <a:r>
              <a:rPr lang="pt-PT" sz="3100" dirty="0" err="1"/>
              <a:t>therapeutic</a:t>
            </a:r>
            <a:r>
              <a:rPr lang="pt-PT" sz="3100" dirty="0"/>
              <a:t> </a:t>
            </a:r>
            <a:r>
              <a:rPr lang="pt-PT" sz="3100" dirty="0" err="1"/>
              <a:t>and</a:t>
            </a:r>
            <a:r>
              <a:rPr lang="pt-PT" sz="3100" dirty="0"/>
              <a:t> training </a:t>
            </a:r>
            <a:r>
              <a:rPr lang="pt-PT" sz="3100" dirty="0" err="1"/>
              <a:t>responsibilities</a:t>
            </a:r>
            <a:endParaRPr lang="pt-PT" sz="3100" dirty="0"/>
          </a:p>
          <a:p>
            <a:pPr marL="166115" lvl="0" indent="-163068" defTabSz="431291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dirty="0"/>
          </a:p>
          <a:p>
            <a:pPr marL="3047" lvl="0" indent="0" defTabSz="431291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SzPct val="100000"/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       Trainees:</a:t>
            </a:r>
            <a:r>
              <a:rPr lang="pt-PT" sz="3100" dirty="0"/>
              <a:t> </a:t>
            </a:r>
            <a:r>
              <a:rPr lang="pt-PT" sz="3100" dirty="0" err="1"/>
              <a:t>Psychiatry</a:t>
            </a:r>
            <a:r>
              <a:rPr lang="pt-PT" sz="3100" dirty="0"/>
              <a:t>  </a:t>
            </a:r>
            <a:r>
              <a:rPr lang="pt-PT" sz="3100" dirty="0" err="1"/>
              <a:t>and</a:t>
            </a:r>
            <a:r>
              <a:rPr lang="pt-PT" sz="3100" dirty="0"/>
              <a:t> </a:t>
            </a:r>
            <a:r>
              <a:rPr lang="pt-PT" sz="3100" dirty="0" err="1"/>
              <a:t>Child</a:t>
            </a:r>
            <a:r>
              <a:rPr lang="pt-PT" sz="3100" dirty="0"/>
              <a:t> </a:t>
            </a:r>
            <a:r>
              <a:rPr lang="pt-PT" sz="3100" dirty="0" err="1"/>
              <a:t>Psychiatry</a:t>
            </a:r>
            <a:r>
              <a:rPr lang="pt-PT" sz="3100" dirty="0"/>
              <a:t> </a:t>
            </a:r>
            <a:r>
              <a:rPr lang="pt-PT" sz="3100" dirty="0" err="1"/>
              <a:t>residents</a:t>
            </a:r>
            <a:r>
              <a:rPr lang="pt-PT" sz="3100" dirty="0"/>
              <a:t>, </a:t>
            </a:r>
            <a:r>
              <a:rPr lang="pt-PT" sz="3100" dirty="0" err="1"/>
              <a:t>Psychologists</a:t>
            </a:r>
            <a:r>
              <a:rPr lang="pt-PT" sz="3100" dirty="0"/>
              <a:t>, </a:t>
            </a:r>
            <a:r>
              <a:rPr lang="pt-PT" sz="3100" dirty="0" err="1"/>
              <a:t>Nurses</a:t>
            </a:r>
            <a:endParaRPr lang="pt-PT" sz="3100" dirty="0"/>
          </a:p>
          <a:p>
            <a:pPr marL="326136" lvl="0" indent="-323087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326136" lvl="0" indent="-323087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 err="1"/>
              <a:t>Observers</a:t>
            </a:r>
            <a:r>
              <a:rPr lang="pt-PT" sz="3100" b="1" dirty="0"/>
              <a:t> – </a:t>
            </a:r>
            <a:r>
              <a:rPr lang="pt-PT" sz="3100" b="1" dirty="0">
                <a:highlight>
                  <a:srgbClr val="FFFF00"/>
                </a:highlight>
              </a:rPr>
              <a:t>6 </a:t>
            </a:r>
            <a:r>
              <a:rPr lang="pt-PT" sz="3100" b="1" dirty="0" err="1">
                <a:highlight>
                  <a:srgbClr val="FFFF00"/>
                </a:highlight>
              </a:rPr>
              <a:t>months</a:t>
            </a:r>
            <a:r>
              <a:rPr lang="pt-PT" sz="3100" b="1" dirty="0">
                <a:highlight>
                  <a:srgbClr val="FFFF00"/>
                </a:highlight>
              </a:rPr>
              <a:t> – </a:t>
            </a:r>
            <a:r>
              <a:rPr lang="pt-PT" sz="3100" b="1" dirty="0" err="1">
                <a:highlight>
                  <a:srgbClr val="FFFF00"/>
                </a:highlight>
              </a:rPr>
              <a:t>minimum</a:t>
            </a:r>
            <a:r>
              <a:rPr lang="pt-PT" sz="3100" b="1" dirty="0">
                <a:highlight>
                  <a:srgbClr val="FFFF00"/>
                </a:highlight>
              </a:rPr>
              <a:t> </a:t>
            </a:r>
            <a:endParaRPr lang="pt-PT" sz="3100" dirty="0">
              <a:highlight>
                <a:srgbClr val="FFFF00"/>
              </a:highlight>
            </a:endParaRPr>
          </a:p>
          <a:p>
            <a:pPr marL="3049" lvl="0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dirty="0"/>
              <a:t>     </a:t>
            </a:r>
            <a:r>
              <a:rPr lang="pt-PT" sz="3100" dirty="0" err="1"/>
              <a:t>Health</a:t>
            </a:r>
            <a:r>
              <a:rPr lang="pt-PT" sz="3100" dirty="0"/>
              <a:t> </a:t>
            </a:r>
            <a:r>
              <a:rPr lang="pt-PT" sz="3100" dirty="0" err="1"/>
              <a:t>Professionals</a:t>
            </a:r>
            <a:r>
              <a:rPr lang="pt-PT" sz="3100" dirty="0"/>
              <a:t> – </a:t>
            </a:r>
            <a:r>
              <a:rPr lang="pt-PT" sz="3100" dirty="0" err="1"/>
              <a:t>doctors</a:t>
            </a:r>
            <a:r>
              <a:rPr lang="pt-PT" sz="3100" dirty="0"/>
              <a:t>, </a:t>
            </a:r>
            <a:r>
              <a:rPr lang="pt-PT" sz="3100" dirty="0" err="1"/>
              <a:t>psychologists</a:t>
            </a:r>
            <a:r>
              <a:rPr lang="pt-PT" sz="3100" dirty="0"/>
              <a:t>, </a:t>
            </a:r>
            <a:r>
              <a:rPr lang="pt-PT" sz="3100" dirty="0" err="1"/>
              <a:t>nurses</a:t>
            </a:r>
            <a:r>
              <a:rPr lang="pt-PT" sz="3100" dirty="0"/>
              <a:t>, </a:t>
            </a:r>
            <a:r>
              <a:rPr lang="pt-PT" sz="3100" dirty="0" err="1"/>
              <a:t>occupational</a:t>
            </a:r>
            <a:r>
              <a:rPr lang="pt-PT" sz="3100" dirty="0"/>
              <a:t> </a:t>
            </a:r>
            <a:r>
              <a:rPr lang="pt-PT" sz="3100" dirty="0" err="1"/>
              <a:t>therapists</a:t>
            </a:r>
            <a:r>
              <a:rPr lang="pt-PT" sz="3100" dirty="0"/>
              <a:t>, social  </a:t>
            </a:r>
          </a:p>
          <a:p>
            <a:pPr marL="3049" lvl="0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dirty="0"/>
              <a:t>     </a:t>
            </a:r>
            <a:r>
              <a:rPr lang="pt-PT" sz="3100" dirty="0" err="1"/>
              <a:t>workers</a:t>
            </a:r>
            <a:endParaRPr lang="pt-PT" sz="3100" dirty="0"/>
          </a:p>
          <a:p>
            <a:pPr marL="326136" lvl="0" indent="-323087" defTabSz="431291">
              <a:lnSpc>
                <a:spcPct val="80000"/>
              </a:lnSpc>
              <a:spcBef>
                <a:spcPts val="300"/>
              </a:spcBef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     </a:t>
            </a:r>
            <a:r>
              <a:rPr lang="pt-PT" sz="3100" b="1" dirty="0" err="1"/>
              <a:t>Seating</a:t>
            </a:r>
            <a:r>
              <a:rPr lang="pt-PT" sz="3100" b="1" dirty="0"/>
              <a:t> </a:t>
            </a:r>
            <a:r>
              <a:rPr lang="pt-PT" sz="3100" b="1" dirty="0" err="1"/>
              <a:t>all</a:t>
            </a:r>
            <a:r>
              <a:rPr lang="pt-PT" sz="3100" b="1" dirty="0"/>
              <a:t> </a:t>
            </a:r>
            <a:r>
              <a:rPr lang="pt-PT" sz="3100" b="1" dirty="0" err="1"/>
              <a:t>around</a:t>
            </a:r>
            <a:r>
              <a:rPr lang="pt-PT" sz="3100" b="1" dirty="0"/>
              <a:t>, in a </a:t>
            </a:r>
            <a:r>
              <a:rPr lang="pt-PT" sz="3100" b="1" dirty="0" err="1"/>
              <a:t>circle</a:t>
            </a:r>
            <a:r>
              <a:rPr lang="pt-PT" sz="3100" b="1" dirty="0"/>
              <a:t>. </a:t>
            </a:r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3100" b="1" dirty="0"/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     </a:t>
            </a:r>
            <a:r>
              <a:rPr lang="pt-PT" sz="3100" b="1" dirty="0" err="1"/>
              <a:t>The</a:t>
            </a:r>
            <a:r>
              <a:rPr lang="pt-PT" sz="3100" b="1" dirty="0"/>
              <a:t> staff </a:t>
            </a:r>
            <a:r>
              <a:rPr lang="pt-PT" sz="3100" b="1" dirty="0" err="1"/>
              <a:t>should</a:t>
            </a:r>
            <a:r>
              <a:rPr lang="pt-PT" sz="3100" b="1" dirty="0"/>
              <a:t> </a:t>
            </a:r>
            <a:r>
              <a:rPr lang="pt-PT" sz="3100" b="1" dirty="0" err="1"/>
              <a:t>provide</a:t>
            </a:r>
            <a:r>
              <a:rPr lang="pt-PT" sz="3100" b="1" dirty="0"/>
              <a:t> </a:t>
            </a:r>
            <a:r>
              <a:rPr lang="pt-PT" sz="3100" b="1" dirty="0" err="1"/>
              <a:t>the</a:t>
            </a:r>
            <a:r>
              <a:rPr lang="pt-PT" sz="3100" b="1" dirty="0"/>
              <a:t> </a:t>
            </a:r>
            <a:r>
              <a:rPr lang="pt-PT" sz="3100" b="1" dirty="0" err="1"/>
              <a:t>exact</a:t>
            </a:r>
            <a:r>
              <a:rPr lang="pt-PT" sz="3100" b="1" dirty="0"/>
              <a:t> </a:t>
            </a:r>
            <a:r>
              <a:rPr lang="pt-PT" sz="3100" b="1" dirty="0" err="1"/>
              <a:t>number</a:t>
            </a:r>
            <a:r>
              <a:rPr lang="pt-PT" sz="3100" b="1" dirty="0"/>
              <a:t> </a:t>
            </a:r>
            <a:r>
              <a:rPr lang="pt-PT" sz="3100" b="1" dirty="0" err="1"/>
              <a:t>of</a:t>
            </a:r>
            <a:r>
              <a:rPr lang="pt-PT" sz="3100" b="1" dirty="0"/>
              <a:t> </a:t>
            </a:r>
            <a:r>
              <a:rPr lang="pt-PT" sz="3100" b="1" dirty="0" err="1"/>
              <a:t>chairs</a:t>
            </a:r>
            <a:r>
              <a:rPr lang="pt-PT" sz="3100" b="1" dirty="0"/>
              <a:t> </a:t>
            </a:r>
            <a:r>
              <a:rPr lang="pt-PT" sz="3100" b="1" dirty="0" err="1"/>
              <a:t>according</a:t>
            </a:r>
            <a:r>
              <a:rPr lang="pt-PT" sz="3100" b="1" dirty="0"/>
              <a:t> to </a:t>
            </a:r>
            <a:r>
              <a:rPr lang="pt-PT" sz="3100" b="1" dirty="0" err="1"/>
              <a:t>the</a:t>
            </a:r>
            <a:r>
              <a:rPr lang="pt-PT" sz="3100" b="1" dirty="0"/>
              <a:t> </a:t>
            </a:r>
            <a:r>
              <a:rPr lang="pt-PT" sz="3100" b="1" dirty="0" err="1"/>
              <a:t>number</a:t>
            </a:r>
            <a:r>
              <a:rPr lang="pt-PT" sz="3100" b="1" dirty="0"/>
              <a:t> </a:t>
            </a:r>
            <a:r>
              <a:rPr lang="pt-PT" sz="3100" b="1" dirty="0" err="1"/>
              <a:t>of</a:t>
            </a:r>
            <a:r>
              <a:rPr lang="pt-PT" sz="3100" b="1" dirty="0"/>
              <a:t> </a:t>
            </a:r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r>
              <a:rPr lang="pt-PT" sz="3100" b="1" dirty="0"/>
              <a:t>     </a:t>
            </a:r>
            <a:r>
              <a:rPr lang="pt-PT" sz="3100" b="1" dirty="0" err="1"/>
              <a:t>expected</a:t>
            </a:r>
            <a:r>
              <a:rPr lang="pt-PT" sz="3100" b="1" dirty="0"/>
              <a:t> </a:t>
            </a:r>
            <a:r>
              <a:rPr lang="pt-PT" sz="3100" b="1" dirty="0" err="1"/>
              <a:t>number</a:t>
            </a:r>
            <a:r>
              <a:rPr lang="pt-PT" sz="3100" b="1" dirty="0"/>
              <a:t> </a:t>
            </a:r>
            <a:r>
              <a:rPr lang="pt-PT" sz="3100" b="1" dirty="0" err="1"/>
              <a:t>of</a:t>
            </a:r>
            <a:r>
              <a:rPr lang="pt-PT" sz="3100" b="1" dirty="0"/>
              <a:t> </a:t>
            </a:r>
            <a:r>
              <a:rPr lang="pt-PT" sz="3100" b="1" dirty="0" err="1"/>
              <a:t>members</a:t>
            </a:r>
            <a:r>
              <a:rPr lang="pt-PT" sz="3100" b="1" dirty="0"/>
              <a:t>.</a:t>
            </a:r>
          </a:p>
          <a:p>
            <a:pPr marL="3049" indent="0" defTabSz="431291">
              <a:lnSpc>
                <a:spcPct val="80000"/>
              </a:lnSpc>
              <a:spcBef>
                <a:spcPts val="300"/>
              </a:spcBef>
              <a:buNone/>
              <a:tabLst>
                <a:tab pos="317500" algn="l"/>
                <a:tab pos="419100" algn="l"/>
                <a:tab pos="850900" algn="l"/>
                <a:tab pos="1282700" algn="l"/>
                <a:tab pos="1714500" algn="l"/>
                <a:tab pos="2133600" algn="l"/>
                <a:tab pos="2578100" algn="l"/>
                <a:tab pos="3009900" algn="l"/>
                <a:tab pos="3429000" algn="l"/>
                <a:tab pos="3873500" algn="l"/>
                <a:tab pos="4292600" algn="l"/>
                <a:tab pos="4737100" algn="l"/>
                <a:tab pos="5168900" algn="l"/>
                <a:tab pos="5588000" algn="l"/>
                <a:tab pos="6032500" algn="l"/>
                <a:tab pos="6451600" algn="l"/>
                <a:tab pos="6883400" algn="l"/>
                <a:tab pos="7315200" algn="l"/>
                <a:tab pos="7747000" algn="l"/>
                <a:tab pos="8191500" algn="l"/>
                <a:tab pos="8610600" algn="l"/>
              </a:tabLst>
              <a:defRPr sz="1800"/>
            </a:pPr>
            <a:endParaRPr lang="pt-PT" sz="2800" b="1" dirty="0"/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AA06AA1-1B9C-D6AD-1BB3-A25802CD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C7B373C-853E-9503-9A60-167738C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8160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F620C-8409-C734-E248-94D54527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298"/>
            <a:ext cx="10515600" cy="423151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8C331B1-8660-7B07-EF05-7F899251E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31" y="567449"/>
            <a:ext cx="11540359" cy="5885903"/>
          </a:xfrm>
        </p:spPr>
        <p:txBody>
          <a:bodyPr>
            <a:noAutofit/>
          </a:bodyPr>
          <a:lstStyle/>
          <a:p>
            <a:pPr marL="3175" lvl="0" indent="0" algn="ctr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>
                <a:solidFill>
                  <a:srgbClr val="000099"/>
                </a:solidFill>
              </a:rPr>
              <a:t>The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group</a:t>
            </a:r>
            <a:r>
              <a:rPr lang="pt-PT" sz="2400" b="1" dirty="0">
                <a:solidFill>
                  <a:srgbClr val="000099"/>
                </a:solidFill>
              </a:rPr>
              <a:t> as a </a:t>
            </a:r>
            <a:r>
              <a:rPr lang="pt-PT" sz="2400" b="1" dirty="0" err="1">
                <a:solidFill>
                  <a:srgbClr val="000099"/>
                </a:solidFill>
              </a:rPr>
              <a:t>whole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i="1" dirty="0">
                <a:solidFill>
                  <a:srgbClr val="000099"/>
                </a:solidFill>
              </a:rPr>
              <a:t> - </a:t>
            </a:r>
            <a:r>
              <a:rPr lang="pt-PT" sz="2400" i="1" dirty="0" err="1">
                <a:solidFill>
                  <a:srgbClr val="000099"/>
                </a:solidFill>
              </a:rPr>
              <a:t>cont</a:t>
            </a:r>
            <a:r>
              <a:rPr lang="pt-PT" sz="2400" i="1" dirty="0">
                <a:solidFill>
                  <a:srgbClr val="000099"/>
                </a:solidFill>
              </a:rPr>
              <a:t> 2</a:t>
            </a:r>
          </a:p>
          <a:p>
            <a:pPr marL="339725" lvl="0" indent="-336550" algn="ctr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>
              <a:solidFill>
                <a:srgbClr val="000099"/>
              </a:solidFill>
            </a:endParaRPr>
          </a:p>
          <a:p>
            <a:pPr marL="460375" indent="-45720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Slow-open </a:t>
            </a:r>
            <a:r>
              <a:rPr lang="pt-PT" sz="2400" dirty="0" err="1"/>
              <a:t>group</a:t>
            </a:r>
            <a:r>
              <a:rPr lang="pt-PT" sz="2400" dirty="0"/>
              <a:t>  - HSM </a:t>
            </a:r>
            <a:r>
              <a:rPr lang="pt-PT" sz="2400" dirty="0" err="1"/>
              <a:t>Day</a:t>
            </a:r>
            <a:r>
              <a:rPr lang="pt-PT" sz="2400" dirty="0"/>
              <a:t> Hospital</a:t>
            </a:r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Punctuality</a:t>
            </a:r>
            <a:r>
              <a:rPr lang="pt-PT" sz="2400" dirty="0"/>
              <a:t> </a:t>
            </a:r>
            <a:r>
              <a:rPr lang="pt-PT" sz="2400" dirty="0" err="1"/>
              <a:t>is</a:t>
            </a:r>
            <a:r>
              <a:rPr lang="pt-PT" sz="2400" dirty="0"/>
              <a:t> </a:t>
            </a:r>
            <a:r>
              <a:rPr lang="pt-PT" sz="2400" dirty="0" err="1"/>
              <a:t>important</a:t>
            </a:r>
            <a:r>
              <a:rPr lang="pt-PT" sz="2400" dirty="0"/>
              <a:t>. </a:t>
            </a:r>
            <a:r>
              <a:rPr lang="pt-PT" sz="2400" dirty="0" err="1"/>
              <a:t>Begins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finishes</a:t>
            </a:r>
            <a:r>
              <a:rPr lang="pt-PT" sz="2400" dirty="0"/>
              <a:t> </a:t>
            </a:r>
            <a:r>
              <a:rPr lang="pt-PT" sz="2400" dirty="0" err="1"/>
              <a:t>on</a:t>
            </a:r>
            <a:r>
              <a:rPr lang="pt-PT" sz="2400" dirty="0"/>
              <a:t> time.</a:t>
            </a:r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Predetermined</a:t>
            </a:r>
            <a:r>
              <a:rPr lang="pt-PT" sz="2400" dirty="0"/>
              <a:t> </a:t>
            </a:r>
            <a:r>
              <a:rPr lang="pt-PT" sz="2400" dirty="0" err="1"/>
              <a:t>frequency</a:t>
            </a:r>
            <a:r>
              <a:rPr lang="pt-PT" sz="2400" dirty="0"/>
              <a:t> – </a:t>
            </a:r>
            <a:r>
              <a:rPr lang="pt-PT" sz="2400" dirty="0" err="1"/>
              <a:t>fortnight</a:t>
            </a:r>
            <a:r>
              <a:rPr lang="pt-PT" sz="2400" dirty="0"/>
              <a:t> </a:t>
            </a:r>
            <a:r>
              <a:rPr lang="pt-PT" sz="2400" dirty="0" err="1"/>
              <a:t>basis</a:t>
            </a:r>
            <a:endParaRPr lang="pt-PT" sz="2400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Predetermined</a:t>
            </a:r>
            <a:r>
              <a:rPr lang="pt-PT" sz="2400" dirty="0"/>
              <a:t> time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each</a:t>
            </a:r>
            <a:r>
              <a:rPr lang="pt-PT" sz="2400" dirty="0"/>
              <a:t> </a:t>
            </a:r>
            <a:r>
              <a:rPr lang="pt-PT" sz="2400" dirty="0" err="1"/>
              <a:t>session</a:t>
            </a:r>
            <a:r>
              <a:rPr lang="pt-PT" sz="2400" dirty="0"/>
              <a:t>  – 2h. </a:t>
            </a:r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There</a:t>
            </a:r>
            <a:r>
              <a:rPr lang="pt-PT" sz="2400" dirty="0"/>
              <a:t> </a:t>
            </a:r>
            <a:r>
              <a:rPr lang="pt-PT" sz="2400" dirty="0" err="1"/>
              <a:t>were</a:t>
            </a:r>
            <a:r>
              <a:rPr lang="pt-PT" sz="2400" dirty="0"/>
              <a:t> no </a:t>
            </a:r>
            <a:r>
              <a:rPr lang="pt-PT" sz="2400" dirty="0" err="1"/>
              <a:t>interruptions</a:t>
            </a:r>
            <a:r>
              <a:rPr lang="pt-PT" sz="2400" dirty="0"/>
              <a:t> </a:t>
            </a:r>
            <a:r>
              <a:rPr lang="pt-PT" sz="2400" dirty="0" err="1"/>
              <a:t>during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whole</a:t>
            </a:r>
            <a:r>
              <a:rPr lang="pt-PT" sz="2400" dirty="0"/>
              <a:t> </a:t>
            </a:r>
            <a:r>
              <a:rPr lang="pt-PT" sz="2400" dirty="0" err="1"/>
              <a:t>year</a:t>
            </a:r>
            <a:r>
              <a:rPr lang="pt-PT" sz="2400" dirty="0"/>
              <a:t> </a:t>
            </a:r>
            <a:r>
              <a:rPr lang="pt-PT" sz="2400" dirty="0" err="1"/>
              <a:t>except</a:t>
            </a:r>
            <a:r>
              <a:rPr lang="pt-PT" sz="2400" dirty="0"/>
              <a:t> </a:t>
            </a:r>
            <a:r>
              <a:rPr lang="pt-PT" sz="2400" dirty="0" err="1"/>
              <a:t>national</a:t>
            </a:r>
            <a:r>
              <a:rPr lang="pt-PT" sz="2400" dirty="0"/>
              <a:t> </a:t>
            </a:r>
            <a:r>
              <a:rPr lang="pt-PT" sz="2400" dirty="0" err="1"/>
              <a:t>holidays</a:t>
            </a:r>
            <a:endParaRPr lang="pt-PT" sz="2400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Secure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not</a:t>
            </a:r>
            <a:r>
              <a:rPr lang="pt-PT" sz="2400" dirty="0"/>
              <a:t> </a:t>
            </a:r>
            <a:r>
              <a:rPr lang="pt-PT" sz="2400" dirty="0" err="1"/>
              <a:t>threatening</a:t>
            </a:r>
            <a:r>
              <a:rPr lang="pt-PT" sz="2400" dirty="0"/>
              <a:t> </a:t>
            </a:r>
            <a:r>
              <a:rPr lang="pt-PT" sz="2400" dirty="0" err="1"/>
              <a:t>setting</a:t>
            </a:r>
            <a:endParaRPr lang="pt-PT" sz="2400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Hyper-complex</a:t>
            </a:r>
            <a:r>
              <a:rPr lang="pt-PT" sz="2400" dirty="0"/>
              <a:t> </a:t>
            </a:r>
            <a:r>
              <a:rPr lang="pt-PT" sz="2400" dirty="0" err="1"/>
              <a:t>model</a:t>
            </a:r>
            <a:r>
              <a:rPr lang="pt-PT" sz="2400" dirty="0"/>
              <a:t> – individual + </a:t>
            </a:r>
            <a:r>
              <a:rPr lang="pt-PT" sz="2400" dirty="0" err="1"/>
              <a:t>family</a:t>
            </a:r>
            <a:r>
              <a:rPr lang="pt-PT" sz="2400" dirty="0"/>
              <a:t> + </a:t>
            </a:r>
            <a:r>
              <a:rPr lang="pt-PT" sz="2400" dirty="0" err="1"/>
              <a:t>institution</a:t>
            </a:r>
            <a:r>
              <a:rPr lang="pt-PT" sz="2400" dirty="0"/>
              <a:t> + </a:t>
            </a:r>
            <a:r>
              <a:rPr lang="pt-PT" sz="2400" dirty="0" err="1"/>
              <a:t>culture</a:t>
            </a:r>
            <a:endParaRPr lang="pt-PT" sz="2400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Post</a:t>
            </a:r>
            <a:r>
              <a:rPr lang="pt-PT" sz="2400" b="1" dirty="0"/>
              <a:t> </a:t>
            </a:r>
            <a:r>
              <a:rPr lang="pt-PT" sz="2400" b="1" dirty="0" err="1"/>
              <a:t>group</a:t>
            </a:r>
            <a:r>
              <a:rPr lang="pt-PT" sz="2400" b="1" dirty="0"/>
              <a:t> staff meetings -</a:t>
            </a:r>
            <a:r>
              <a:rPr lang="pt-PT" sz="2400" dirty="0"/>
              <a:t> ½ h.  to </a:t>
            </a:r>
            <a:r>
              <a:rPr lang="pt-PT" sz="2400" dirty="0" err="1"/>
              <a:t>understand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discuss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latent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manifested</a:t>
            </a:r>
            <a:r>
              <a:rPr lang="pt-PT" sz="2400" dirty="0"/>
              <a:t> </a:t>
            </a:r>
            <a:r>
              <a:rPr lang="pt-PT" sz="2400" dirty="0" err="1"/>
              <a:t>contents</a:t>
            </a:r>
            <a:r>
              <a:rPr lang="pt-PT" sz="2400" dirty="0"/>
              <a:t> as </a:t>
            </a:r>
            <a:r>
              <a:rPr lang="pt-PT" sz="2400" dirty="0" err="1"/>
              <a:t>well</a:t>
            </a:r>
            <a:r>
              <a:rPr lang="pt-PT" sz="2400" dirty="0"/>
              <a:t> as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counter</a:t>
            </a:r>
            <a:r>
              <a:rPr lang="pt-PT" sz="2400" dirty="0"/>
              <a:t> </a:t>
            </a:r>
            <a:r>
              <a:rPr lang="pt-PT" sz="2400" dirty="0" err="1"/>
              <a:t>transferences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conductors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observers</a:t>
            </a:r>
            <a:endParaRPr lang="pt-PT" sz="2400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Written</a:t>
            </a:r>
            <a:r>
              <a:rPr lang="pt-PT" sz="2400" b="1" dirty="0"/>
              <a:t> </a:t>
            </a:r>
            <a:r>
              <a:rPr lang="pt-PT" sz="2400" b="1" dirty="0" err="1"/>
              <a:t>registers</a:t>
            </a:r>
            <a:r>
              <a:rPr lang="pt-PT" sz="2400" b="1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each</a:t>
            </a:r>
            <a:r>
              <a:rPr lang="pt-PT" sz="2400" dirty="0"/>
              <a:t> </a:t>
            </a:r>
            <a:r>
              <a:rPr lang="pt-PT" sz="2400" dirty="0" err="1"/>
              <a:t>session</a:t>
            </a:r>
            <a:r>
              <a:rPr lang="pt-PT" sz="2400" dirty="0"/>
              <a:t>.</a:t>
            </a:r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215503" lvl="0" indent="-212328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Co-therapy</a:t>
            </a:r>
            <a:r>
              <a:rPr lang="pt-PT" sz="2400" dirty="0"/>
              <a:t> </a:t>
            </a:r>
            <a:r>
              <a:rPr lang="pt-PT" sz="2400" dirty="0" err="1"/>
              <a:t>was</a:t>
            </a:r>
            <a:r>
              <a:rPr lang="pt-PT" sz="2400" dirty="0"/>
              <a:t>/</a:t>
            </a:r>
            <a:r>
              <a:rPr lang="pt-PT" sz="2400" dirty="0" err="1"/>
              <a:t>is</a:t>
            </a:r>
            <a:r>
              <a:rPr lang="pt-PT" sz="2400" dirty="0"/>
              <a:t> </a:t>
            </a:r>
            <a:r>
              <a:rPr lang="pt-PT" sz="2400" dirty="0" err="1"/>
              <a:t>definitely</a:t>
            </a:r>
            <a:r>
              <a:rPr lang="pt-PT" sz="2400" dirty="0"/>
              <a:t> </a:t>
            </a:r>
            <a:r>
              <a:rPr lang="pt-PT" sz="2400" dirty="0" err="1"/>
              <a:t>important</a:t>
            </a:r>
            <a:r>
              <a:rPr lang="pt-PT" sz="2400" dirty="0"/>
              <a:t> for </a:t>
            </a:r>
            <a:r>
              <a:rPr lang="pt-PT" sz="2400" dirty="0" err="1"/>
              <a:t>pragmatic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counter-transference</a:t>
            </a:r>
            <a:r>
              <a:rPr lang="pt-PT" sz="2400" dirty="0"/>
              <a:t> </a:t>
            </a:r>
            <a:r>
              <a:rPr lang="pt-PT" sz="2400" dirty="0" err="1"/>
              <a:t>reasons</a:t>
            </a:r>
            <a:endParaRPr lang="pt-PT" sz="24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43CA831-044A-00F1-0B4B-DDB27141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B2020F3-AE8A-97A4-B5E7-6070299A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956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6271D6-2264-3764-C614-E1B531D0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9E1527-83AC-A037-B968-FE8D7F63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501"/>
            <a:ext cx="10515600" cy="51964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/>
              <a:t>Once upon a time there were some young psychiatrists working in the Psychiatric Department of the Hospital de Santa Maria, the largest general hospital in Portugal: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João </a:t>
            </a:r>
            <a:r>
              <a:rPr lang="en-GB" sz="2400" dirty="0" err="1"/>
              <a:t>França</a:t>
            </a:r>
            <a:r>
              <a:rPr lang="en-GB" sz="2400" dirty="0"/>
              <a:t> de Sousa,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César Vieira </a:t>
            </a:r>
            <a:r>
              <a:rPr lang="en-GB" sz="2400" dirty="0" err="1"/>
              <a:t>Dinis</a:t>
            </a:r>
            <a:r>
              <a:rPr lang="en-GB" sz="2400" dirty="0"/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Sara Ferro,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Isaura </a:t>
            </a:r>
            <a:r>
              <a:rPr lang="en-GB" sz="2400" dirty="0" err="1"/>
              <a:t>Manso</a:t>
            </a:r>
            <a:r>
              <a:rPr lang="en-GB" sz="2400" dirty="0"/>
              <a:t> Neto.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5152952-5707-3272-5B8F-8C7C2B4E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F43D19A-C2C4-2A2F-23D3-13045149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71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8FAA8-3C97-F478-2E78-86B5D597F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739"/>
            <a:ext cx="10515600" cy="591316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</a:t>
            </a:r>
            <a:r>
              <a:rPr lang="pt-PT" sz="2800" b="1" dirty="0" err="1"/>
              <a:t>sis</a:t>
            </a:r>
            <a:endParaRPr lang="pt-PT" sz="2800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0151D4A-FECD-644F-C26F-DA1B42FB3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9" y="956442"/>
            <a:ext cx="11676993" cy="5715819"/>
          </a:xfrm>
        </p:spPr>
        <p:txBody>
          <a:bodyPr>
            <a:noAutofit/>
          </a:bodyPr>
          <a:lstStyle/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/>
              <a:t>III – </a:t>
            </a: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 err="1"/>
              <a:t>Technique</a:t>
            </a:r>
            <a:r>
              <a:rPr lang="pt-PT" sz="2000" b="1" dirty="0"/>
              <a:t> </a:t>
            </a:r>
            <a:r>
              <a:rPr lang="pt-PT" sz="2000" b="1" dirty="0" err="1"/>
              <a:t>of</a:t>
            </a:r>
            <a:r>
              <a:rPr lang="pt-PT" sz="2000" b="1" dirty="0"/>
              <a:t> </a:t>
            </a:r>
            <a:r>
              <a:rPr lang="pt-PT" sz="2000" b="1" dirty="0" err="1"/>
              <a:t>the</a:t>
            </a:r>
            <a:r>
              <a:rPr lang="pt-PT" sz="2000" b="1" dirty="0"/>
              <a:t> Team </a:t>
            </a:r>
            <a:r>
              <a:rPr lang="pt-PT" sz="2000" b="1" i="1" dirty="0"/>
              <a:t>– 1</a:t>
            </a:r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The</a:t>
            </a:r>
            <a:r>
              <a:rPr lang="pt-PT" sz="2000" b="1" dirty="0"/>
              <a:t> Portuguese </a:t>
            </a:r>
            <a:r>
              <a:rPr lang="pt-PT" sz="2000" b="1" dirty="0" err="1"/>
              <a:t>way</a:t>
            </a:r>
            <a:r>
              <a:rPr lang="pt-PT" sz="2000" b="1" dirty="0"/>
              <a:t> </a:t>
            </a:r>
            <a:r>
              <a:rPr lang="pt-PT" sz="2000" b="1" dirty="0" err="1"/>
              <a:t>of</a:t>
            </a:r>
            <a:r>
              <a:rPr lang="pt-PT" sz="2000" b="1" dirty="0"/>
              <a:t> </a:t>
            </a:r>
            <a:r>
              <a:rPr lang="pt-PT" sz="2000" b="1" dirty="0" err="1"/>
              <a:t>conceptualizing</a:t>
            </a:r>
            <a:r>
              <a:rPr lang="pt-PT" sz="2000" b="1" dirty="0"/>
              <a:t> GA</a:t>
            </a:r>
          </a:p>
          <a:p>
            <a:pPr marL="339725" lvl="0" indent="-336550">
              <a:lnSpc>
                <a:spcPct val="9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000" b="1" dirty="0"/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 err="1">
                <a:highlight>
                  <a:srgbClr val="FFFF00"/>
                </a:highlight>
              </a:rPr>
              <a:t>Team’s</a:t>
            </a:r>
            <a:r>
              <a:rPr lang="pt-PT" sz="2000" b="1" dirty="0">
                <a:highlight>
                  <a:srgbClr val="FFFF00"/>
                </a:highlight>
              </a:rPr>
              <a:t> PATTERN </a:t>
            </a:r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analysts’</a:t>
            </a:r>
            <a:r>
              <a:rPr lang="pt-PT" sz="2000" b="1" dirty="0" err="1"/>
              <a:t>PATTERN</a:t>
            </a:r>
            <a:r>
              <a:rPr lang="pt-PT" sz="2000" b="1" dirty="0"/>
              <a:t> </a:t>
            </a:r>
            <a:r>
              <a:rPr lang="pt-PT" sz="2000" dirty="0"/>
              <a:t>(</a:t>
            </a:r>
            <a:r>
              <a:rPr lang="pt-PT" sz="2000" i="1" dirty="0"/>
              <a:t>Cortesão, 1989) (Neto e Dinis, 2021): </a:t>
            </a:r>
            <a:r>
              <a:rPr lang="pt-PT" sz="2000" b="1" dirty="0" err="1"/>
              <a:t>Nature</a:t>
            </a:r>
            <a:r>
              <a:rPr lang="pt-PT" sz="2000" b="1" dirty="0"/>
              <a:t>, </a:t>
            </a:r>
            <a:r>
              <a:rPr lang="pt-PT" sz="2000" b="1" dirty="0" err="1"/>
              <a:t>Objectives</a:t>
            </a:r>
            <a:r>
              <a:rPr lang="pt-PT" sz="2000" b="1" dirty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Functions</a:t>
            </a:r>
            <a:endParaRPr lang="pt-PT" sz="2000" b="1" dirty="0"/>
          </a:p>
          <a:p>
            <a:pPr marL="3175" indent="0" algn="ctr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000" b="1" dirty="0"/>
          </a:p>
          <a:p>
            <a:pPr marL="3175" indent="0" algn="ctr"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>
                <a:highlight>
                  <a:srgbClr val="FFFF00"/>
                </a:highlight>
              </a:rPr>
              <a:t>NATURE</a:t>
            </a:r>
            <a:r>
              <a:rPr lang="pt-PT" sz="2000" b="1" dirty="0"/>
              <a:t> </a:t>
            </a:r>
            <a:r>
              <a:rPr lang="pt-PT" sz="2000" b="1" dirty="0" err="1"/>
              <a:t>refers</a:t>
            </a:r>
            <a:r>
              <a:rPr lang="pt-PT" sz="2000" b="1" dirty="0"/>
              <a:t> to </a:t>
            </a: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u="sng" dirty="0" err="1"/>
              <a:t>personality</a:t>
            </a:r>
            <a:r>
              <a:rPr lang="pt-PT" sz="2000" b="1" u="sng" dirty="0"/>
              <a:t> </a:t>
            </a:r>
            <a:r>
              <a:rPr lang="pt-PT" sz="2000" b="1" u="sng" dirty="0" err="1"/>
              <a:t>traits</a:t>
            </a:r>
            <a:r>
              <a:rPr lang="pt-PT" sz="2000" b="1" u="sng" dirty="0"/>
              <a:t> </a:t>
            </a:r>
            <a:r>
              <a:rPr lang="pt-PT" sz="2000" b="1" u="sng" dirty="0" err="1"/>
              <a:t>of</a:t>
            </a:r>
            <a:r>
              <a:rPr lang="pt-PT" sz="2000" b="1" u="sng" dirty="0"/>
              <a:t> </a:t>
            </a:r>
            <a:r>
              <a:rPr lang="pt-PT" sz="2000" b="1" u="sng" dirty="0" err="1"/>
              <a:t>the</a:t>
            </a:r>
            <a:r>
              <a:rPr lang="pt-PT" sz="2000" b="1" u="sng" dirty="0"/>
              <a:t> team </a:t>
            </a:r>
            <a:r>
              <a:rPr lang="pt-PT" sz="2000" b="1" u="sng" dirty="0" err="1"/>
              <a:t>members</a:t>
            </a:r>
            <a:r>
              <a:rPr lang="pt-PT" sz="2000" b="1" dirty="0"/>
              <a:t>/</a:t>
            </a:r>
            <a:r>
              <a:rPr lang="pt-PT" sz="2000" b="1" dirty="0" err="1"/>
              <a:t>conductors</a:t>
            </a:r>
            <a:r>
              <a:rPr lang="pt-PT" sz="2000" b="1" dirty="0"/>
              <a:t>/</a:t>
            </a:r>
            <a:r>
              <a:rPr lang="pt-PT" sz="2000" b="1" dirty="0" err="1"/>
              <a:t>group</a:t>
            </a:r>
            <a:r>
              <a:rPr lang="pt-PT" sz="2000" b="1" dirty="0"/>
              <a:t> </a:t>
            </a:r>
            <a:r>
              <a:rPr lang="pt-PT" sz="2000" b="1" dirty="0" err="1"/>
              <a:t>analysts</a:t>
            </a:r>
            <a:r>
              <a:rPr lang="pt-PT" sz="2000" b="1" dirty="0"/>
              <a:t>, as </a:t>
            </a:r>
            <a:r>
              <a:rPr lang="pt-PT" sz="2000" b="1" dirty="0" err="1"/>
              <a:t>well</a:t>
            </a:r>
            <a:r>
              <a:rPr lang="pt-PT" sz="2000" b="1" dirty="0"/>
              <a:t> as to </a:t>
            </a:r>
            <a:r>
              <a:rPr lang="pt-PT" sz="2000" b="1" dirty="0" err="1"/>
              <a:t>their</a:t>
            </a:r>
            <a:r>
              <a:rPr lang="pt-PT" sz="2000" b="1" dirty="0"/>
              <a:t> </a:t>
            </a:r>
            <a:r>
              <a:rPr lang="pt-PT" sz="2000" b="1" u="sng" dirty="0"/>
              <a:t>training background</a:t>
            </a:r>
            <a:r>
              <a:rPr lang="pt-PT" sz="2000" b="1" dirty="0"/>
              <a:t>.</a:t>
            </a:r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000" b="1" dirty="0"/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dirty="0"/>
              <a:t>1 –</a:t>
            </a:r>
            <a:r>
              <a:rPr lang="pt-PT" sz="2000" b="1" dirty="0" err="1"/>
              <a:t>personality</a:t>
            </a:r>
            <a:r>
              <a:rPr lang="pt-PT" sz="2000" b="1" dirty="0"/>
              <a:t> </a:t>
            </a:r>
            <a:r>
              <a:rPr lang="pt-PT" sz="2000" b="1" dirty="0" err="1"/>
              <a:t>traits</a:t>
            </a:r>
            <a:r>
              <a:rPr lang="pt-PT" sz="2000" b="1" dirty="0"/>
              <a:t>: </a:t>
            </a:r>
            <a:r>
              <a:rPr lang="pt-PT" sz="2000" dirty="0" err="1"/>
              <a:t>utmost</a:t>
            </a:r>
            <a:r>
              <a:rPr lang="pt-PT" sz="2000" dirty="0"/>
              <a:t> </a:t>
            </a:r>
            <a:r>
              <a:rPr lang="pt-PT" sz="2000" dirty="0" err="1"/>
              <a:t>importance</a:t>
            </a:r>
            <a:r>
              <a:rPr lang="pt-PT" sz="2000" dirty="0"/>
              <a:t> </a:t>
            </a:r>
            <a:r>
              <a:rPr lang="pt-PT" sz="2000" dirty="0" err="1"/>
              <a:t>of</a:t>
            </a:r>
            <a:r>
              <a:rPr lang="pt-PT" sz="2000" dirty="0"/>
              <a:t>: </a:t>
            </a:r>
            <a:r>
              <a:rPr lang="pt-PT" sz="2000" b="1" dirty="0" err="1"/>
              <a:t>authenticity</a:t>
            </a:r>
            <a:r>
              <a:rPr lang="pt-PT" sz="2000" b="1" dirty="0"/>
              <a:t>, </a:t>
            </a:r>
            <a:r>
              <a:rPr lang="pt-PT" sz="2000" b="1" dirty="0" err="1"/>
              <a:t>empathy</a:t>
            </a:r>
            <a:r>
              <a:rPr lang="pt-PT" sz="2000" b="1" dirty="0"/>
              <a:t>, </a:t>
            </a:r>
            <a:r>
              <a:rPr lang="pt-PT" sz="2000" b="1" dirty="0" err="1"/>
              <a:t>capacity</a:t>
            </a:r>
            <a:r>
              <a:rPr lang="pt-PT" sz="2000" b="1" dirty="0"/>
              <a:t> to </a:t>
            </a:r>
            <a:r>
              <a:rPr lang="pt-PT" sz="2000" b="1" dirty="0" err="1"/>
              <a:t>tolerate</a:t>
            </a:r>
            <a:r>
              <a:rPr lang="pt-PT" sz="2000" b="1" dirty="0"/>
              <a:t> </a:t>
            </a:r>
            <a:r>
              <a:rPr lang="pt-PT" sz="2000" b="1" dirty="0" err="1"/>
              <a:t>doubt</a:t>
            </a:r>
            <a:r>
              <a:rPr lang="pt-PT" sz="2000" b="1" dirty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frustration</a:t>
            </a:r>
            <a:r>
              <a:rPr lang="pt-PT" sz="2000" b="1" dirty="0"/>
              <a:t>.</a:t>
            </a:r>
          </a:p>
          <a:p>
            <a:pPr marL="339725" lvl="0" indent="-336550" algn="ctr">
              <a:lnSpc>
                <a:spcPct val="9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000" b="1" dirty="0"/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dirty="0"/>
              <a:t>2 – </a:t>
            </a:r>
            <a:r>
              <a:rPr lang="pt-PT" sz="2000" b="1" dirty="0" err="1"/>
              <a:t>Group</a:t>
            </a:r>
            <a:r>
              <a:rPr lang="pt-PT" sz="2000" b="1" dirty="0"/>
              <a:t> </a:t>
            </a:r>
            <a:r>
              <a:rPr lang="pt-PT" sz="2000" b="1" dirty="0" err="1"/>
              <a:t>analytic</a:t>
            </a:r>
            <a:r>
              <a:rPr lang="pt-PT" sz="2000" b="1" dirty="0"/>
              <a:t> training</a:t>
            </a:r>
            <a:r>
              <a:rPr lang="pt-PT" sz="2000" dirty="0"/>
              <a:t>, </a:t>
            </a:r>
            <a:r>
              <a:rPr lang="pt-PT" sz="2000" dirty="0" err="1"/>
              <a:t>which</a:t>
            </a:r>
            <a:r>
              <a:rPr lang="pt-PT" sz="2000" dirty="0"/>
              <a:t> </a:t>
            </a:r>
            <a:r>
              <a:rPr lang="pt-PT" sz="2000" dirty="0" err="1"/>
              <a:t>should</a:t>
            </a:r>
            <a:r>
              <a:rPr lang="pt-PT" sz="2000" dirty="0"/>
              <a:t> </a:t>
            </a:r>
            <a:r>
              <a:rPr lang="pt-PT" sz="2000" dirty="0" err="1"/>
              <a:t>provide</a:t>
            </a:r>
            <a:r>
              <a:rPr lang="pt-PT" sz="2000" dirty="0"/>
              <a:t>: </a:t>
            </a:r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capacity</a:t>
            </a:r>
            <a:r>
              <a:rPr lang="pt-PT" sz="2000" b="1" dirty="0"/>
              <a:t> to </a:t>
            </a:r>
            <a:r>
              <a:rPr lang="pt-PT" sz="2000" b="1" dirty="0" err="1"/>
              <a:t>be</a:t>
            </a:r>
            <a:r>
              <a:rPr lang="pt-PT" sz="2000" b="1" dirty="0"/>
              <a:t> in a </a:t>
            </a:r>
            <a:r>
              <a:rPr lang="pt-PT" sz="2000" b="1" dirty="0" err="1"/>
              <a:t>group</a:t>
            </a:r>
            <a:r>
              <a:rPr lang="pt-PT" sz="2000" dirty="0"/>
              <a:t>, </a:t>
            </a:r>
            <a:r>
              <a:rPr lang="pt-PT" sz="2000" b="1" dirty="0" err="1"/>
              <a:t>understanding</a:t>
            </a:r>
            <a:r>
              <a:rPr lang="pt-PT" sz="2000" b="1" dirty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knowing</a:t>
            </a:r>
            <a:r>
              <a:rPr lang="pt-PT" sz="2000" b="1" dirty="0"/>
              <a:t>: </a:t>
            </a:r>
            <a:r>
              <a:rPr lang="pt-PT" sz="2000" b="1" dirty="0" err="1"/>
              <a:t>each</a:t>
            </a:r>
            <a:r>
              <a:rPr lang="pt-PT" sz="2000" b="1" dirty="0"/>
              <a:t> individual,</a:t>
            </a:r>
            <a:r>
              <a:rPr lang="pt-PT" sz="2000" dirty="0"/>
              <a:t> </a:t>
            </a:r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dirty="0"/>
              <a:t>                                                                                                   </a:t>
            </a: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 err="1"/>
              <a:t>group’s</a:t>
            </a:r>
            <a:r>
              <a:rPr lang="pt-PT" sz="2000" b="1" dirty="0"/>
              <a:t> </a:t>
            </a:r>
            <a:r>
              <a:rPr lang="pt-PT" sz="2000" b="1" dirty="0" err="1"/>
              <a:t>dynamic</a:t>
            </a:r>
            <a:r>
              <a:rPr lang="pt-PT" sz="2000" b="1" dirty="0"/>
              <a:t>, </a:t>
            </a:r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/>
              <a:t>                                                                                                   </a:t>
            </a:r>
            <a:r>
              <a:rPr lang="pt-PT" sz="2000" b="1" dirty="0" err="1"/>
              <a:t>groups</a:t>
            </a:r>
            <a:r>
              <a:rPr lang="pt-PT" sz="2000" b="1" dirty="0"/>
              <a:t>’ </a:t>
            </a:r>
            <a:r>
              <a:rPr lang="pt-PT" sz="2000" b="1" dirty="0" err="1"/>
              <a:t>potencialities</a:t>
            </a:r>
            <a:r>
              <a:rPr lang="pt-PT" sz="2000" b="1" dirty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destructive</a:t>
            </a:r>
            <a:r>
              <a:rPr lang="pt-PT" sz="2000" b="1" dirty="0"/>
              <a:t> forces - </a:t>
            </a: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 err="1"/>
              <a:t>anti-group</a:t>
            </a:r>
            <a:r>
              <a:rPr lang="pt-PT" sz="2000" b="1" dirty="0"/>
              <a:t> </a:t>
            </a:r>
            <a:r>
              <a:rPr lang="pt-PT" sz="2000" i="1" dirty="0"/>
              <a:t>( </a:t>
            </a:r>
            <a:r>
              <a:rPr lang="pt-PT" sz="2000" i="1" dirty="0" err="1"/>
              <a:t>Nitsun</a:t>
            </a:r>
            <a:r>
              <a:rPr lang="pt-PT" sz="2000" i="1" dirty="0"/>
              <a:t>, 1996 )  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224A138-4770-5DF7-509F-6CE5FDFA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0B9F8F73-F268-C806-1B39-9D8BEC07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20565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6914C-D5E1-2E9F-1021-C3DCBC47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7"/>
            <a:ext cx="10515600" cy="48621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150F10F-9851-C79E-C8E6-F4681DC9C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1338"/>
            <a:ext cx="10515600" cy="5505012"/>
          </a:xfrm>
        </p:spPr>
        <p:txBody>
          <a:bodyPr>
            <a:normAutofit lnSpcReduction="10000"/>
          </a:bodyPr>
          <a:lstStyle/>
          <a:p>
            <a:pPr marL="3175" lvl="0" indent="0" algn="ctr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Technique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Team </a:t>
            </a:r>
            <a:r>
              <a:rPr lang="pt-PT" sz="2400" b="1" i="1" dirty="0"/>
              <a:t>– 1</a:t>
            </a:r>
          </a:p>
          <a:p>
            <a:pPr marL="3175" lvl="0" indent="0" algn="ctr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>
                <a:solidFill>
                  <a:srgbClr val="000099"/>
                </a:solidFill>
              </a:rPr>
              <a:t>Team’s</a:t>
            </a:r>
            <a:r>
              <a:rPr lang="pt-PT" sz="2400" b="1" dirty="0">
                <a:solidFill>
                  <a:srgbClr val="000099"/>
                </a:solidFill>
              </a:rPr>
              <a:t> NATURE - </a:t>
            </a:r>
            <a:r>
              <a:rPr lang="pt-PT" sz="2400" b="1" i="1" dirty="0" err="1">
                <a:solidFill>
                  <a:srgbClr val="000099"/>
                </a:solidFill>
              </a:rPr>
              <a:t>cont</a:t>
            </a:r>
            <a:r>
              <a:rPr lang="pt-PT" sz="2400" b="1" i="1" dirty="0">
                <a:solidFill>
                  <a:srgbClr val="000099"/>
                </a:solidFill>
              </a:rPr>
              <a:t>.</a:t>
            </a:r>
          </a:p>
          <a:p>
            <a:pPr marL="3175" lvl="0" indent="0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i="1" dirty="0" err="1">
                <a:solidFill>
                  <a:srgbClr val="000099"/>
                </a:solidFill>
              </a:rPr>
              <a:t>The</a:t>
            </a:r>
            <a:r>
              <a:rPr lang="pt-PT" sz="2400" b="1" i="1" dirty="0">
                <a:solidFill>
                  <a:srgbClr val="000099"/>
                </a:solidFill>
              </a:rPr>
              <a:t> team </a:t>
            </a:r>
            <a:r>
              <a:rPr lang="pt-PT" sz="2400" b="1" i="1" dirty="0" err="1">
                <a:solidFill>
                  <a:srgbClr val="000099"/>
                </a:solidFill>
              </a:rPr>
              <a:t>should</a:t>
            </a:r>
            <a:r>
              <a:rPr lang="pt-PT" sz="2400" b="1" i="1" dirty="0">
                <a:solidFill>
                  <a:srgbClr val="000099"/>
                </a:solidFill>
              </a:rPr>
              <a:t> </a:t>
            </a:r>
            <a:r>
              <a:rPr lang="pt-PT" sz="2400" b="1" i="1" dirty="0" err="1">
                <a:solidFill>
                  <a:srgbClr val="000099"/>
                </a:solidFill>
              </a:rPr>
              <a:t>provide</a:t>
            </a:r>
            <a:r>
              <a:rPr lang="pt-PT" sz="2400" b="1" i="1" dirty="0">
                <a:solidFill>
                  <a:srgbClr val="000099"/>
                </a:solidFill>
              </a:rPr>
              <a:t>:</a:t>
            </a:r>
          </a:p>
          <a:p>
            <a:pPr marL="339725" lvl="0" indent="-336550" algn="ctr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i="1" dirty="0">
              <a:solidFill>
                <a:srgbClr val="000099"/>
              </a:solidFill>
            </a:endParaRPr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Constancy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Continuity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Cohesion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Coherence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Empathy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Spontaneity</a:t>
            </a:r>
            <a:endParaRPr lang="pt-PT" sz="2400" b="1" dirty="0"/>
          </a:p>
          <a:p>
            <a:pPr marL="339725" lvl="0" indent="-336550">
              <a:lnSpc>
                <a:spcPct val="8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Creativity</a:t>
            </a:r>
            <a:endParaRPr lang="pt-PT" sz="2400" b="1" dirty="0"/>
          </a:p>
          <a:p>
            <a:pPr marL="3175" lvl="0" indent="0">
              <a:lnSpc>
                <a:spcPct val="8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b="1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4894693-40CC-8591-C5A6-F18DBE0C5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FC5695F-FFD7-7CD3-A81A-3C08502C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2679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D44FC-1C40-69C4-C69B-986F1B7D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21"/>
            <a:ext cx="10515600" cy="49672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3DE51B4-7233-A2BF-BA79-14D88284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750421"/>
            <a:ext cx="11971283" cy="5860585"/>
          </a:xfrm>
        </p:spPr>
        <p:txBody>
          <a:bodyPr>
            <a:noAutofit/>
          </a:bodyPr>
          <a:lstStyle/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The</a:t>
            </a:r>
            <a:r>
              <a:rPr lang="pt-PT" sz="2400" dirty="0"/>
              <a:t> PATTERN</a:t>
            </a:r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/>
              <a:t>III – </a:t>
            </a:r>
            <a:r>
              <a:rPr lang="pt-PT" sz="2400" b="1" dirty="0" err="1"/>
              <a:t>TheTechnique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>
                <a:highlight>
                  <a:srgbClr val="FFFF00"/>
                </a:highlight>
              </a:rPr>
              <a:t>Team</a:t>
            </a:r>
            <a:r>
              <a:rPr lang="pt-PT" sz="2400" i="1" dirty="0"/>
              <a:t>– </a:t>
            </a:r>
            <a:r>
              <a:rPr lang="pt-PT" sz="2400" i="1" dirty="0" err="1"/>
              <a:t>cont</a:t>
            </a:r>
            <a:r>
              <a:rPr lang="pt-PT" sz="2400" i="1" dirty="0"/>
              <a:t>.</a:t>
            </a:r>
          </a:p>
          <a:p>
            <a:pPr marL="3175" lvl="0" indent="0" algn="ctr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Main</a:t>
            </a:r>
            <a:r>
              <a:rPr lang="pt-PT" sz="2400" dirty="0"/>
              <a:t> </a:t>
            </a:r>
            <a:r>
              <a:rPr lang="pt-PT" sz="2400" b="1" dirty="0">
                <a:highlight>
                  <a:srgbClr val="FFFF00"/>
                </a:highlight>
              </a:rPr>
              <a:t>OBJECTIVES:</a:t>
            </a:r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1 - </a:t>
            </a:r>
            <a:r>
              <a:rPr lang="pt-PT" sz="2400" dirty="0" err="1"/>
              <a:t>Create</a:t>
            </a:r>
            <a:r>
              <a:rPr lang="pt-PT" sz="2400" dirty="0"/>
              <a:t> a </a:t>
            </a:r>
            <a:r>
              <a:rPr lang="pt-PT" sz="2400" dirty="0" err="1"/>
              <a:t>containing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safe </a:t>
            </a:r>
            <a:r>
              <a:rPr lang="pt-PT" sz="2400" dirty="0" err="1"/>
              <a:t>environment</a:t>
            </a:r>
            <a:r>
              <a:rPr lang="pt-PT" sz="2400" dirty="0"/>
              <a:t> to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to </a:t>
            </a:r>
            <a:r>
              <a:rPr lang="pt-PT" sz="2400" dirty="0" err="1"/>
              <a:t>their</a:t>
            </a:r>
            <a:r>
              <a:rPr lang="pt-PT" sz="2400" dirty="0"/>
              <a:t> </a:t>
            </a:r>
            <a:r>
              <a:rPr lang="pt-PT" sz="2400" dirty="0" err="1"/>
              <a:t>families</a:t>
            </a:r>
            <a:r>
              <a:rPr lang="pt-PT" sz="2400" dirty="0"/>
              <a:t> </a:t>
            </a:r>
            <a:r>
              <a:rPr lang="pt-PT" sz="2400" dirty="0" err="1"/>
              <a:t>where</a:t>
            </a:r>
            <a:r>
              <a:rPr lang="pt-PT" sz="2400" dirty="0"/>
              <a:t> </a:t>
            </a:r>
            <a:r>
              <a:rPr lang="pt-PT" sz="2400" i="1" dirty="0" err="1"/>
              <a:t>Koinonia</a:t>
            </a:r>
            <a:r>
              <a:rPr lang="pt-PT" sz="2400" i="1" dirty="0"/>
              <a:t> (de Maré, 1991) </a:t>
            </a:r>
            <a:r>
              <a:rPr lang="pt-PT" sz="2400" dirty="0" err="1"/>
              <a:t>may</a:t>
            </a:r>
            <a:r>
              <a:rPr lang="pt-PT" sz="2400" dirty="0"/>
              <a:t> </a:t>
            </a:r>
            <a:r>
              <a:rPr lang="pt-PT" sz="2400" dirty="0" err="1"/>
              <a:t>be</a:t>
            </a:r>
            <a:r>
              <a:rPr lang="pt-PT" sz="2400" dirty="0"/>
              <a:t> </a:t>
            </a:r>
            <a:r>
              <a:rPr lang="pt-PT" sz="2400" dirty="0" err="1"/>
              <a:t>experienced</a:t>
            </a:r>
            <a:r>
              <a:rPr lang="pt-PT" sz="2400" dirty="0"/>
              <a:t>.</a:t>
            </a:r>
          </a:p>
          <a:p>
            <a:pPr marL="339725" lvl="0" indent="-336550">
              <a:lnSpc>
                <a:spcPct val="9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2 - </a:t>
            </a:r>
            <a:r>
              <a:rPr lang="pt-PT" sz="2400" dirty="0" err="1"/>
              <a:t>Promote</a:t>
            </a:r>
            <a:r>
              <a:rPr lang="pt-PT" sz="2400" dirty="0"/>
              <a:t> </a:t>
            </a:r>
            <a:r>
              <a:rPr lang="pt-PT" sz="2400" dirty="0" err="1"/>
              <a:t>new</a:t>
            </a:r>
            <a:r>
              <a:rPr lang="pt-PT" sz="2400" dirty="0"/>
              <a:t> </a:t>
            </a:r>
            <a:r>
              <a:rPr lang="pt-PT" sz="2400" dirty="0" err="1"/>
              <a:t>corrective</a:t>
            </a:r>
            <a:r>
              <a:rPr lang="pt-PT" sz="2400" dirty="0"/>
              <a:t>/</a:t>
            </a:r>
            <a:r>
              <a:rPr lang="pt-PT" sz="2400" dirty="0" err="1"/>
              <a:t>transforming</a:t>
            </a:r>
            <a:r>
              <a:rPr lang="pt-PT" sz="2400" dirty="0"/>
              <a:t> </a:t>
            </a:r>
            <a:r>
              <a:rPr lang="pt-PT" sz="2400" dirty="0" err="1"/>
              <a:t>experiences</a:t>
            </a:r>
            <a:r>
              <a:rPr lang="pt-PT" sz="2400" dirty="0"/>
              <a:t> </a:t>
            </a:r>
            <a:r>
              <a:rPr lang="pt-PT" sz="2400" i="1" dirty="0"/>
              <a:t>(</a:t>
            </a:r>
            <a:r>
              <a:rPr lang="pt-PT" sz="2400" i="1" dirty="0" err="1"/>
              <a:t>Alexander</a:t>
            </a:r>
            <a:r>
              <a:rPr lang="pt-PT" sz="2400" i="1" dirty="0"/>
              <a:t> </a:t>
            </a:r>
            <a:r>
              <a:rPr lang="pt-PT" sz="2400" i="1" dirty="0" err="1"/>
              <a:t>and</a:t>
            </a:r>
            <a:r>
              <a:rPr lang="pt-PT" sz="2400" i="1" dirty="0"/>
              <a:t> </a:t>
            </a:r>
            <a:r>
              <a:rPr lang="pt-PT" sz="2400" i="1" dirty="0" err="1"/>
              <a:t>Zimerman</a:t>
            </a:r>
            <a:r>
              <a:rPr lang="pt-PT" sz="2400" i="1" dirty="0"/>
              <a:t>, 2001)/</a:t>
            </a:r>
            <a:r>
              <a:rPr lang="pt-PT" sz="2400" dirty="0" err="1"/>
              <a:t>repairing</a:t>
            </a:r>
            <a:r>
              <a:rPr lang="pt-PT" sz="2400" dirty="0"/>
              <a:t> </a:t>
            </a:r>
            <a:r>
              <a:rPr lang="pt-PT" sz="2400" dirty="0" err="1"/>
              <a:t>affective</a:t>
            </a:r>
            <a:r>
              <a:rPr lang="pt-PT" sz="2400" dirty="0"/>
              <a:t> </a:t>
            </a:r>
            <a:r>
              <a:rPr lang="pt-PT" sz="2400" dirty="0" err="1"/>
              <a:t>experiences</a:t>
            </a:r>
            <a:r>
              <a:rPr lang="pt-PT" sz="2400" dirty="0"/>
              <a:t> (</a:t>
            </a:r>
            <a:r>
              <a:rPr lang="pt-PT" sz="2400" i="1" dirty="0" err="1"/>
              <a:t>Badaracco</a:t>
            </a:r>
            <a:r>
              <a:rPr lang="pt-PT" sz="2400" i="1" dirty="0"/>
              <a:t>, 2000).</a:t>
            </a:r>
          </a:p>
          <a:p>
            <a:pPr marL="339725" lvl="0" indent="-336550">
              <a:lnSpc>
                <a:spcPct val="9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3 – </a:t>
            </a:r>
            <a:r>
              <a:rPr lang="pt-PT" sz="2400" dirty="0" err="1"/>
              <a:t>Develop</a:t>
            </a:r>
            <a:r>
              <a:rPr lang="pt-PT" sz="2400" dirty="0"/>
              <a:t> insight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empathy</a:t>
            </a:r>
            <a:r>
              <a:rPr lang="pt-PT" sz="2400" dirty="0"/>
              <a:t> in </a:t>
            </a:r>
            <a:r>
              <a:rPr lang="pt-PT" sz="2400" dirty="0" err="1"/>
              <a:t>each</a:t>
            </a:r>
            <a:r>
              <a:rPr lang="pt-PT" sz="2400" dirty="0"/>
              <a:t> </a:t>
            </a:r>
            <a:r>
              <a:rPr lang="pt-PT" sz="2400" dirty="0" err="1"/>
              <a:t>patient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their</a:t>
            </a:r>
            <a:r>
              <a:rPr lang="pt-PT" sz="2400" dirty="0"/>
              <a:t> </a:t>
            </a:r>
            <a:r>
              <a:rPr lang="pt-PT" sz="2400" dirty="0" err="1"/>
              <a:t>families</a:t>
            </a:r>
            <a:r>
              <a:rPr lang="pt-PT" sz="2400" dirty="0"/>
              <a:t>.</a:t>
            </a:r>
          </a:p>
          <a:p>
            <a:pPr marL="339725" lvl="0" indent="-336550">
              <a:spcBef>
                <a:spcPts val="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spcBef>
                <a:spcPts val="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4 - Diagnose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dysfunctional</a:t>
            </a:r>
            <a:r>
              <a:rPr lang="pt-PT" sz="2400" dirty="0"/>
              <a:t> </a:t>
            </a:r>
            <a:r>
              <a:rPr lang="pt-PT" sz="2400" dirty="0" err="1"/>
              <a:t>pathological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pathogenic</a:t>
            </a:r>
            <a:r>
              <a:rPr lang="pt-PT" sz="2400" dirty="0"/>
              <a:t> </a:t>
            </a:r>
            <a:r>
              <a:rPr lang="pt-PT" sz="2400" dirty="0" err="1"/>
              <a:t>relations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identifications</a:t>
            </a:r>
            <a:r>
              <a:rPr lang="pt-PT" sz="2400" dirty="0"/>
              <a:t>, </a:t>
            </a:r>
            <a:r>
              <a:rPr lang="pt-PT" sz="2400" dirty="0" err="1"/>
              <a:t>making</a:t>
            </a:r>
            <a:r>
              <a:rPr lang="pt-PT" sz="2400" dirty="0"/>
              <a:t> </a:t>
            </a:r>
            <a:r>
              <a:rPr lang="pt-PT" sz="2400" dirty="0" err="1"/>
              <a:t>them</a:t>
            </a:r>
            <a:r>
              <a:rPr lang="pt-PT" sz="2400" dirty="0"/>
              <a:t> </a:t>
            </a:r>
            <a:r>
              <a:rPr lang="pt-PT" sz="2400" dirty="0" err="1"/>
              <a:t>observable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clear for </a:t>
            </a:r>
            <a:r>
              <a:rPr lang="pt-PT" sz="2400" dirty="0" err="1"/>
              <a:t>everybody</a:t>
            </a:r>
            <a:r>
              <a:rPr lang="pt-PT" sz="2400" dirty="0"/>
              <a:t>. </a:t>
            </a:r>
          </a:p>
          <a:p>
            <a:pPr marL="339725" lvl="0" indent="-336550">
              <a:lnSpc>
                <a:spcPct val="90000"/>
              </a:lnSpc>
              <a:spcBef>
                <a:spcPts val="4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lnSpc>
                <a:spcPct val="9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5 – </a:t>
            </a:r>
            <a:r>
              <a:rPr lang="pt-PT" sz="2400" dirty="0" err="1"/>
              <a:t>Train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team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observers</a:t>
            </a:r>
            <a:r>
              <a:rPr lang="pt-PT" sz="2400" dirty="0"/>
              <a:t> </a:t>
            </a:r>
            <a:r>
              <a:rPr lang="pt-PT" sz="2400" dirty="0" err="1"/>
              <a:t>who</a:t>
            </a:r>
            <a:r>
              <a:rPr lang="pt-PT" sz="2400" dirty="0"/>
              <a:t> </a:t>
            </a:r>
            <a:r>
              <a:rPr lang="pt-PT" sz="2400" dirty="0" err="1"/>
              <a:t>may</a:t>
            </a:r>
            <a:r>
              <a:rPr lang="pt-PT" sz="2400" dirty="0"/>
              <a:t> </a:t>
            </a:r>
            <a:r>
              <a:rPr lang="pt-PT" sz="2400" dirty="0" err="1"/>
              <a:t>develop</a:t>
            </a:r>
            <a:r>
              <a:rPr lang="pt-PT" sz="2400" dirty="0"/>
              <a:t> </a:t>
            </a:r>
            <a:r>
              <a:rPr lang="pt-PT" sz="2400" dirty="0" err="1"/>
              <a:t>other</a:t>
            </a:r>
            <a:r>
              <a:rPr lang="pt-PT" sz="2400" dirty="0"/>
              <a:t> </a:t>
            </a:r>
            <a:r>
              <a:rPr lang="pt-PT" sz="2400" dirty="0" err="1"/>
              <a:t>MFGs</a:t>
            </a:r>
            <a:r>
              <a:rPr lang="pt-PT" sz="2400" dirty="0"/>
              <a:t> in </a:t>
            </a:r>
            <a:r>
              <a:rPr lang="pt-PT" sz="2400" dirty="0" err="1"/>
              <a:t>other</a:t>
            </a:r>
            <a:r>
              <a:rPr lang="pt-PT" sz="2400" dirty="0"/>
              <a:t> </a:t>
            </a:r>
            <a:r>
              <a:rPr lang="pt-PT" sz="2400" dirty="0" err="1"/>
              <a:t>institutions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organizations</a:t>
            </a:r>
            <a:endParaRPr lang="pt-PT" sz="2400" dirty="0"/>
          </a:p>
          <a:p>
            <a:endParaRPr lang="pt-PT" sz="20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525ADA6-6DBD-E592-A93A-64156339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6B90F16-2E4C-3C5B-410E-0CD3223E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3319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7D85E-E57A-5236-6C6E-018E798AF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1620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6896DB5-4141-729B-BBB9-7096B7524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014"/>
            <a:ext cx="10515600" cy="5146949"/>
          </a:xfrm>
        </p:spPr>
        <p:txBody>
          <a:bodyPr>
            <a:normAutofit lnSpcReduction="10000"/>
          </a:bodyPr>
          <a:lstStyle/>
          <a:p>
            <a:pPr marL="3175" lvl="0" indent="0" algn="ctr">
              <a:lnSpc>
                <a:spcPct val="8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Technique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</a:t>
            </a:r>
            <a:r>
              <a:rPr lang="pt-PT" sz="2400" b="1" dirty="0" err="1"/>
              <a:t>the</a:t>
            </a:r>
            <a:r>
              <a:rPr lang="pt-PT" sz="2400" b="1" dirty="0"/>
              <a:t> Team </a:t>
            </a:r>
            <a:r>
              <a:rPr lang="pt-PT" sz="2400" i="1" dirty="0"/>
              <a:t>- </a:t>
            </a:r>
            <a:r>
              <a:rPr lang="pt-PT" sz="2400" i="1" dirty="0" err="1"/>
              <a:t>cont</a:t>
            </a:r>
            <a:endParaRPr lang="pt-PT" sz="2400" i="1" dirty="0"/>
          </a:p>
          <a:p>
            <a:pPr marL="3175" lvl="0" indent="0" algn="ctr">
              <a:lnSpc>
                <a:spcPct val="80000"/>
              </a:lnSpc>
              <a:spcBef>
                <a:spcPts val="4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/>
              <a:t>team’s</a:t>
            </a:r>
            <a:r>
              <a:rPr lang="pt-PT" sz="2400" b="1" dirty="0"/>
              <a:t> </a:t>
            </a:r>
            <a:r>
              <a:rPr lang="pt-PT" sz="2400" b="1" dirty="0">
                <a:highlight>
                  <a:srgbClr val="FFFF00"/>
                </a:highlight>
              </a:rPr>
              <a:t>FUNCTIONS :</a:t>
            </a:r>
          </a:p>
          <a:p>
            <a:pPr lvl="0" indent="-339725">
              <a:lnSpc>
                <a:spcPct val="80000"/>
              </a:lnSpc>
              <a:spcBef>
                <a:spcPts val="400"/>
              </a:spcBef>
              <a:buSzPct val="100000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lvl="0" indent="-339725">
              <a:lnSpc>
                <a:spcPct val="80000"/>
              </a:lnSpc>
              <a:spcBef>
                <a:spcPts val="400"/>
              </a:spcBef>
              <a:buSzPct val="100000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SzPct val="100000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Setting</a:t>
            </a:r>
            <a:r>
              <a:rPr lang="pt-PT" sz="2400" dirty="0"/>
              <a:t> </a:t>
            </a:r>
            <a:r>
              <a:rPr lang="pt-PT" sz="2400" dirty="0" err="1"/>
              <a:t>limits</a:t>
            </a:r>
            <a:r>
              <a:rPr lang="pt-PT" sz="2400" dirty="0"/>
              <a:t> – </a:t>
            </a:r>
            <a:r>
              <a:rPr lang="pt-PT" sz="2400" dirty="0" err="1"/>
              <a:t>asepsis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secrecy</a:t>
            </a:r>
            <a:r>
              <a:rPr lang="pt-PT" sz="2400" dirty="0"/>
              <a:t>. </a:t>
            </a:r>
          </a:p>
          <a:p>
            <a:pPr lvl="0" indent="-33972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Encounters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families</a:t>
            </a:r>
            <a:r>
              <a:rPr lang="pt-PT" sz="2400" dirty="0"/>
              <a:t> out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setting</a:t>
            </a:r>
            <a:r>
              <a:rPr lang="pt-PT" sz="2400" dirty="0"/>
              <a:t> are </a:t>
            </a:r>
            <a:r>
              <a:rPr lang="pt-PT" sz="2400" dirty="0" err="1"/>
              <a:t>strongly</a:t>
            </a:r>
            <a:r>
              <a:rPr lang="pt-PT" sz="2400" dirty="0"/>
              <a:t> </a:t>
            </a:r>
            <a:r>
              <a:rPr lang="pt-PT" sz="2400" dirty="0" err="1"/>
              <a:t>not</a:t>
            </a:r>
            <a:r>
              <a:rPr lang="pt-PT" sz="2400" dirty="0"/>
              <a:t> </a:t>
            </a:r>
            <a:r>
              <a:rPr lang="pt-PT" sz="2400" dirty="0" err="1"/>
              <a:t>recommended</a:t>
            </a:r>
            <a:endParaRPr lang="pt-PT" sz="2400" dirty="0"/>
          </a:p>
          <a:p>
            <a:pPr lvl="0" indent="-33972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Naming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absent</a:t>
            </a:r>
            <a:r>
              <a:rPr lang="pt-PT" sz="2400" dirty="0"/>
              <a:t> </a:t>
            </a:r>
            <a:r>
              <a:rPr lang="pt-PT" sz="2400" dirty="0" err="1"/>
              <a:t>members</a:t>
            </a:r>
            <a:r>
              <a:rPr lang="pt-PT" sz="2400" dirty="0"/>
              <a:t>.</a:t>
            </a:r>
          </a:p>
          <a:p>
            <a:pPr marL="339725" lvl="0" indent="-336550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Empathy</a:t>
            </a:r>
            <a:r>
              <a:rPr lang="pt-PT" sz="2400" dirty="0"/>
              <a:t> </a:t>
            </a:r>
            <a:r>
              <a:rPr lang="pt-PT" sz="2400" dirty="0" err="1"/>
              <a:t>is</a:t>
            </a:r>
            <a:r>
              <a:rPr lang="pt-PT" sz="2400" dirty="0"/>
              <a:t> a major </a:t>
            </a:r>
            <a:r>
              <a:rPr lang="pt-PT" sz="2400" dirty="0" err="1"/>
              <a:t>concern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team.</a:t>
            </a:r>
          </a:p>
          <a:p>
            <a:pPr lvl="0" indent="-33972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 must </a:t>
            </a:r>
            <a:r>
              <a:rPr lang="pt-PT" sz="2400" dirty="0" err="1"/>
              <a:t>feel</a:t>
            </a:r>
            <a:r>
              <a:rPr lang="pt-PT" sz="2400" dirty="0"/>
              <a:t> </a:t>
            </a:r>
            <a:r>
              <a:rPr lang="pt-PT" sz="2400" dirty="0" err="1"/>
              <a:t>protected</a:t>
            </a:r>
            <a:r>
              <a:rPr lang="pt-PT" sz="2400" dirty="0"/>
              <a:t> </a:t>
            </a:r>
            <a:r>
              <a:rPr lang="pt-PT" sz="2400" dirty="0" err="1"/>
              <a:t>enough</a:t>
            </a:r>
            <a:r>
              <a:rPr lang="pt-PT" sz="2400" dirty="0"/>
              <a:t>, as </a:t>
            </a:r>
            <a:r>
              <a:rPr lang="pt-PT" sz="2400" dirty="0" err="1"/>
              <a:t>they</a:t>
            </a:r>
            <a:r>
              <a:rPr lang="pt-PT" sz="2400" dirty="0"/>
              <a:t> are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most</a:t>
            </a:r>
            <a:r>
              <a:rPr lang="pt-PT" sz="2400" dirty="0"/>
              <a:t> </a:t>
            </a:r>
            <a:r>
              <a:rPr lang="pt-PT" sz="2400" dirty="0" err="1"/>
              <a:t>fragile</a:t>
            </a:r>
            <a:r>
              <a:rPr lang="pt-PT" sz="2400" dirty="0"/>
              <a:t> </a:t>
            </a:r>
            <a:r>
              <a:rPr lang="pt-PT" sz="2400" dirty="0" err="1"/>
              <a:t>members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. </a:t>
            </a:r>
          </a:p>
          <a:p>
            <a:pPr lvl="0" indent="-33972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The</a:t>
            </a:r>
            <a:r>
              <a:rPr lang="pt-PT" sz="2400" dirty="0"/>
              <a:t> team must </a:t>
            </a:r>
            <a:r>
              <a:rPr lang="pt-PT" sz="2400" dirty="0" err="1"/>
              <a:t>be</a:t>
            </a:r>
            <a:r>
              <a:rPr lang="pt-PT" sz="2400" dirty="0"/>
              <a:t> </a:t>
            </a:r>
            <a:r>
              <a:rPr lang="pt-PT" sz="2400" dirty="0" err="1"/>
              <a:t>attentive</a:t>
            </a:r>
            <a:r>
              <a:rPr lang="pt-PT" sz="2400" dirty="0"/>
              <a:t> to verbal as </a:t>
            </a:r>
            <a:r>
              <a:rPr lang="pt-PT" sz="2400" dirty="0" err="1"/>
              <a:t>well</a:t>
            </a:r>
            <a:r>
              <a:rPr lang="pt-PT" sz="2400" dirty="0"/>
              <a:t> to non-verbal </a:t>
            </a:r>
            <a:r>
              <a:rPr lang="pt-PT" sz="2400" dirty="0" err="1"/>
              <a:t>communication</a:t>
            </a:r>
            <a:endParaRPr lang="pt-PT" sz="2400" dirty="0"/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B355F3A-5AD2-9C9E-3856-5A919597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BCFA732C-366A-4F38-A67B-68876D797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4325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E9108-959B-A25E-DA6B-66905EAA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21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AED24E5-8A87-7123-3066-17674E8DC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78"/>
            <a:ext cx="10515600" cy="5158171"/>
          </a:xfrm>
        </p:spPr>
        <p:txBody>
          <a:bodyPr>
            <a:normAutofit lnSpcReduction="10000"/>
          </a:bodyPr>
          <a:lstStyle/>
          <a:p>
            <a:pPr marL="3175" lvl="0" indent="0" algn="ctr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>
                <a:solidFill>
                  <a:srgbClr val="000099"/>
                </a:solidFill>
              </a:rPr>
              <a:t>The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Technique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of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theTeam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i="1" dirty="0">
                <a:solidFill>
                  <a:srgbClr val="000099"/>
                </a:solidFill>
              </a:rPr>
              <a:t>- </a:t>
            </a:r>
            <a:r>
              <a:rPr lang="pt-PT" sz="2400" i="1" dirty="0" err="1">
                <a:solidFill>
                  <a:srgbClr val="000099"/>
                </a:solidFill>
              </a:rPr>
              <a:t>cont</a:t>
            </a:r>
            <a:endParaRPr lang="pt-PT" sz="2400" i="1" dirty="0">
              <a:solidFill>
                <a:srgbClr val="000099"/>
              </a:solidFill>
            </a:endParaRPr>
          </a:p>
          <a:p>
            <a:pPr marL="3175" lvl="0" indent="0">
              <a:lnSpc>
                <a:spcPct val="8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>
                <a:solidFill>
                  <a:srgbClr val="000099"/>
                </a:solidFill>
              </a:rPr>
              <a:t>The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  <a:highlight>
                  <a:srgbClr val="FFFF00"/>
                </a:highlight>
              </a:rPr>
              <a:t>team’s</a:t>
            </a:r>
            <a:r>
              <a:rPr lang="pt-PT" sz="2400" b="1" dirty="0">
                <a:solidFill>
                  <a:srgbClr val="000099"/>
                </a:solidFill>
                <a:highlight>
                  <a:srgbClr val="FFFF00"/>
                </a:highlight>
              </a:rPr>
              <a:t> FUNCTIONS </a:t>
            </a:r>
            <a:r>
              <a:rPr lang="pt-PT" sz="2400" i="1" dirty="0">
                <a:solidFill>
                  <a:srgbClr val="000099"/>
                </a:solidFill>
              </a:rPr>
              <a:t>– </a:t>
            </a:r>
            <a:r>
              <a:rPr lang="pt-PT" sz="2400" i="1" dirty="0" err="1">
                <a:solidFill>
                  <a:srgbClr val="000099"/>
                </a:solidFill>
              </a:rPr>
              <a:t>cont</a:t>
            </a:r>
            <a:r>
              <a:rPr lang="pt-PT" sz="2400" i="1" dirty="0">
                <a:solidFill>
                  <a:srgbClr val="000099"/>
                </a:solidFill>
              </a:rPr>
              <a:t>.</a:t>
            </a:r>
            <a:r>
              <a:rPr lang="pt-PT" sz="2400" b="1" dirty="0">
                <a:solidFill>
                  <a:srgbClr val="000099"/>
                </a:solidFill>
              </a:rPr>
              <a:t> :</a:t>
            </a:r>
          </a:p>
          <a:p>
            <a:pPr marL="339725" lvl="0" indent="-336550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>
              <a:solidFill>
                <a:srgbClr val="000099"/>
              </a:solidFill>
            </a:endParaRPr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Stimulating</a:t>
            </a:r>
            <a:r>
              <a:rPr lang="pt-PT" sz="2400" dirty="0"/>
              <a:t> </a:t>
            </a:r>
            <a:r>
              <a:rPr lang="pt-PT" sz="2400" dirty="0" err="1"/>
              <a:t>mentalization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free </a:t>
            </a:r>
            <a:r>
              <a:rPr lang="pt-PT" sz="2400" dirty="0" err="1"/>
              <a:t>communication</a:t>
            </a:r>
            <a:r>
              <a:rPr lang="pt-PT" sz="2400" dirty="0"/>
              <a:t>, </a:t>
            </a:r>
            <a:r>
              <a:rPr lang="pt-PT" sz="2400" dirty="0" err="1"/>
              <a:t>lessening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fear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retaliation</a:t>
            </a:r>
            <a:r>
              <a:rPr lang="pt-PT" sz="2400" dirty="0"/>
              <a:t>, </a:t>
            </a:r>
            <a:r>
              <a:rPr lang="pt-PT" sz="2400" dirty="0" err="1"/>
              <a:t>shame</a:t>
            </a:r>
            <a:r>
              <a:rPr lang="pt-PT" sz="2400" dirty="0"/>
              <a:t> </a:t>
            </a:r>
            <a:r>
              <a:rPr lang="pt-PT" sz="2400" dirty="0" err="1"/>
              <a:t>or</a:t>
            </a:r>
            <a:r>
              <a:rPr lang="pt-PT" sz="2400" dirty="0"/>
              <a:t> </a:t>
            </a:r>
            <a:r>
              <a:rPr lang="pt-PT" sz="2400" dirty="0" err="1"/>
              <a:t>ridiculous</a:t>
            </a:r>
            <a:endParaRPr lang="pt-PT" sz="2400" dirty="0"/>
          </a:p>
          <a:p>
            <a:pPr marL="339725" lvl="0" indent="-336550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Clarifying</a:t>
            </a:r>
            <a:r>
              <a:rPr lang="pt-PT" sz="2400" dirty="0"/>
              <a:t>, </a:t>
            </a:r>
            <a:r>
              <a:rPr lang="pt-PT" sz="2400" dirty="0" err="1"/>
              <a:t>confronting</a:t>
            </a:r>
            <a:r>
              <a:rPr lang="pt-PT" sz="2400" dirty="0"/>
              <a:t>, </a:t>
            </a:r>
            <a:r>
              <a:rPr lang="pt-PT" sz="2400" dirty="0" err="1"/>
              <a:t>questioning</a:t>
            </a:r>
            <a:r>
              <a:rPr lang="pt-PT" sz="2400" dirty="0"/>
              <a:t>; </a:t>
            </a:r>
            <a:r>
              <a:rPr lang="pt-PT" sz="2400" dirty="0" err="1"/>
              <a:t>interpretations</a:t>
            </a:r>
            <a:r>
              <a:rPr lang="pt-PT" sz="2400" dirty="0"/>
              <a:t> are </a:t>
            </a:r>
            <a:r>
              <a:rPr lang="pt-PT" sz="2400" dirty="0" err="1"/>
              <a:t>rare</a:t>
            </a:r>
            <a:r>
              <a:rPr lang="pt-PT" sz="2400" dirty="0"/>
              <a:t>.</a:t>
            </a:r>
          </a:p>
          <a:p>
            <a:pPr lvl="0" indent="-33972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Accepting</a:t>
            </a:r>
            <a:r>
              <a:rPr lang="pt-PT" sz="2400" dirty="0"/>
              <a:t> </a:t>
            </a:r>
            <a:r>
              <a:rPr lang="pt-PT" sz="2400" dirty="0" err="1"/>
              <a:t>emotions</a:t>
            </a:r>
            <a:r>
              <a:rPr lang="pt-PT" sz="2400" dirty="0"/>
              <a:t>, </a:t>
            </a:r>
            <a:r>
              <a:rPr lang="pt-PT" sz="2400" dirty="0" err="1"/>
              <a:t>never</a:t>
            </a:r>
            <a:r>
              <a:rPr lang="pt-PT" sz="2400" dirty="0"/>
              <a:t> </a:t>
            </a:r>
            <a:r>
              <a:rPr lang="pt-PT" sz="2400" dirty="0" err="1"/>
              <a:t>avoiding</a:t>
            </a:r>
            <a:r>
              <a:rPr lang="pt-PT" sz="2400" dirty="0"/>
              <a:t> </a:t>
            </a:r>
            <a:r>
              <a:rPr lang="pt-PT" sz="2400" dirty="0" err="1"/>
              <a:t>them</a:t>
            </a:r>
            <a:r>
              <a:rPr lang="pt-PT" sz="2400" dirty="0"/>
              <a:t>.</a:t>
            </a:r>
          </a:p>
          <a:p>
            <a:pPr marL="339725" lvl="0" indent="-336550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Giving</a:t>
            </a:r>
            <a:r>
              <a:rPr lang="pt-PT" sz="2400" dirty="0"/>
              <a:t> </a:t>
            </a:r>
            <a:r>
              <a:rPr lang="pt-PT" sz="2400" dirty="0" err="1"/>
              <a:t>meaning</a:t>
            </a:r>
            <a:r>
              <a:rPr lang="pt-PT" sz="2400" dirty="0"/>
              <a:t> to </a:t>
            </a:r>
            <a:r>
              <a:rPr lang="pt-PT" sz="2400" dirty="0" err="1"/>
              <a:t>what</a:t>
            </a:r>
            <a:r>
              <a:rPr lang="pt-PT" sz="2400" dirty="0"/>
              <a:t> </a:t>
            </a:r>
            <a:r>
              <a:rPr lang="pt-PT" sz="2400" dirty="0" err="1"/>
              <a:t>seems</a:t>
            </a:r>
            <a:r>
              <a:rPr lang="pt-PT" sz="2400" dirty="0"/>
              <a:t> to </a:t>
            </a:r>
            <a:r>
              <a:rPr lang="pt-PT" sz="2400" dirty="0" err="1"/>
              <a:t>be</a:t>
            </a:r>
            <a:r>
              <a:rPr lang="pt-PT" sz="2400" dirty="0"/>
              <a:t> </a:t>
            </a:r>
            <a:r>
              <a:rPr lang="pt-PT" sz="2400" dirty="0" err="1"/>
              <a:t>strange</a:t>
            </a:r>
            <a:r>
              <a:rPr lang="pt-PT" sz="2400" dirty="0"/>
              <a:t> 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supposedly</a:t>
            </a:r>
            <a:r>
              <a:rPr lang="pt-PT" sz="2400" dirty="0"/>
              <a:t> </a:t>
            </a:r>
            <a:r>
              <a:rPr lang="pt-PT" sz="2400" dirty="0" err="1"/>
              <a:t>not</a:t>
            </a:r>
            <a:r>
              <a:rPr lang="pt-PT" sz="2400" dirty="0"/>
              <a:t> </a:t>
            </a:r>
            <a:r>
              <a:rPr lang="pt-PT" sz="2400" dirty="0" err="1"/>
              <a:t>understandable</a:t>
            </a:r>
            <a:endParaRPr lang="pt-PT" sz="2400" dirty="0"/>
          </a:p>
          <a:p>
            <a:pPr marL="339725" lvl="0" indent="-336550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Transforming</a:t>
            </a:r>
            <a:r>
              <a:rPr lang="pt-PT" sz="2400" dirty="0"/>
              <a:t> </a:t>
            </a:r>
            <a:r>
              <a:rPr lang="pt-PT" sz="2400" dirty="0" err="1"/>
              <a:t>violence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anger</a:t>
            </a:r>
            <a:r>
              <a:rPr lang="pt-PT" sz="2400" dirty="0"/>
              <a:t> </a:t>
            </a:r>
            <a:r>
              <a:rPr lang="pt-PT" sz="2400" dirty="0" err="1"/>
              <a:t>after</a:t>
            </a:r>
            <a:r>
              <a:rPr lang="pt-PT" sz="2400" dirty="0"/>
              <a:t> </a:t>
            </a:r>
            <a:r>
              <a:rPr lang="pt-PT" sz="2400" dirty="0" err="1"/>
              <a:t>understanding</a:t>
            </a:r>
            <a:r>
              <a:rPr lang="pt-PT" sz="2400" dirty="0"/>
              <a:t> </a:t>
            </a:r>
            <a:r>
              <a:rPr lang="pt-PT" sz="2400" dirty="0" err="1"/>
              <a:t>its</a:t>
            </a:r>
            <a:r>
              <a:rPr lang="pt-PT" sz="2400" dirty="0"/>
              <a:t> </a:t>
            </a:r>
            <a:r>
              <a:rPr lang="pt-PT" sz="2400" dirty="0" err="1"/>
              <a:t>reasons</a:t>
            </a:r>
            <a:r>
              <a:rPr lang="pt-PT" sz="2400" dirty="0"/>
              <a:t> as </a:t>
            </a:r>
            <a:r>
              <a:rPr lang="pt-PT" sz="2400" dirty="0" err="1"/>
              <a:t>far</a:t>
            </a:r>
            <a:r>
              <a:rPr lang="pt-PT" sz="2400" dirty="0"/>
              <a:t> as </a:t>
            </a:r>
            <a:r>
              <a:rPr lang="pt-PT" sz="2400" dirty="0" err="1"/>
              <a:t>possible</a:t>
            </a:r>
            <a:r>
              <a:rPr lang="pt-PT" sz="2400" dirty="0"/>
              <a:t>.</a:t>
            </a:r>
          </a:p>
          <a:p>
            <a:pPr lvl="0" indent="-33972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194270" lvl="0" indent="-191095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The</a:t>
            </a:r>
            <a:r>
              <a:rPr lang="pt-PT" sz="2400" dirty="0"/>
              <a:t> team must </a:t>
            </a:r>
            <a:r>
              <a:rPr lang="pt-PT" sz="2400" dirty="0" err="1"/>
              <a:t>avoid</a:t>
            </a:r>
            <a:r>
              <a:rPr lang="pt-PT" sz="2400" dirty="0"/>
              <a:t> </a:t>
            </a:r>
            <a:r>
              <a:rPr lang="pt-PT" sz="2400" dirty="0" err="1"/>
              <a:t>silences</a:t>
            </a:r>
            <a:r>
              <a:rPr lang="pt-PT" sz="2400" dirty="0"/>
              <a:t> to </a:t>
            </a:r>
            <a:r>
              <a:rPr lang="pt-PT" sz="2400" dirty="0" err="1"/>
              <a:t>be</a:t>
            </a:r>
            <a:r>
              <a:rPr lang="pt-PT" sz="2400" dirty="0"/>
              <a:t> too </a:t>
            </a:r>
            <a:r>
              <a:rPr lang="pt-PT" sz="2400" dirty="0" err="1"/>
              <a:t>long</a:t>
            </a:r>
            <a:endParaRPr lang="pt-PT" sz="2400" dirty="0"/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893D985-EC53-BE43-0444-50819905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E37A76B-0C9C-BDBA-5590-B5BE5AD9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8450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92561-13D5-4587-7A42-A2F57AE3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3696"/>
            <a:ext cx="10515600" cy="454682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65ACA66-8B66-AE0A-EF45-79C876FBA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345"/>
            <a:ext cx="10515600" cy="4884191"/>
          </a:xfrm>
        </p:spPr>
        <p:txBody>
          <a:bodyPr/>
          <a:lstStyle/>
          <a:p>
            <a:pPr marL="3175" lvl="0" indent="0" algn="ctr"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>
                <a:solidFill>
                  <a:srgbClr val="000099"/>
                </a:solidFill>
              </a:rPr>
              <a:t>Difficulties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and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ways</a:t>
            </a:r>
            <a:r>
              <a:rPr lang="pt-PT" sz="2400" b="1" dirty="0">
                <a:solidFill>
                  <a:srgbClr val="000099"/>
                </a:solidFill>
              </a:rPr>
              <a:t> to </a:t>
            </a:r>
            <a:r>
              <a:rPr lang="pt-PT" sz="2400" b="1" dirty="0" err="1">
                <a:solidFill>
                  <a:srgbClr val="000099"/>
                </a:solidFill>
              </a:rPr>
              <a:t>overcome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them</a:t>
            </a:r>
            <a:r>
              <a:rPr lang="pt-PT" sz="2400" b="1" dirty="0">
                <a:solidFill>
                  <a:srgbClr val="000099"/>
                </a:solidFill>
              </a:rPr>
              <a:t>:</a:t>
            </a:r>
            <a:endParaRPr lang="pt-PT" sz="2400" b="1" dirty="0"/>
          </a:p>
          <a:p>
            <a:pPr lvl="0" indent="-339725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215503" lvl="0" indent="-212328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Space</a:t>
            </a:r>
            <a:r>
              <a:rPr lang="pt-PT" sz="2400" dirty="0"/>
              <a:t> </a:t>
            </a:r>
            <a:r>
              <a:rPr lang="pt-PT" sz="2400" dirty="0">
                <a:ea typeface="Arial Narrow"/>
                <a:cs typeface="Arial Narrow"/>
                <a:sym typeface="Arial Narrow"/>
              </a:rPr>
              <a:t>►►</a:t>
            </a:r>
            <a:r>
              <a:rPr lang="pt-PT" sz="2400" dirty="0"/>
              <a:t>a </a:t>
            </a:r>
            <a:r>
              <a:rPr lang="pt-PT" sz="2400" dirty="0" err="1"/>
              <a:t>room</a:t>
            </a:r>
            <a:r>
              <a:rPr lang="pt-PT" sz="2400" dirty="0"/>
              <a:t> </a:t>
            </a:r>
            <a:r>
              <a:rPr lang="pt-PT" sz="2400" dirty="0" err="1"/>
              <a:t>large</a:t>
            </a:r>
            <a:r>
              <a:rPr lang="pt-PT" sz="2400" dirty="0"/>
              <a:t> </a:t>
            </a:r>
            <a:r>
              <a:rPr lang="pt-PT" sz="2400" dirty="0" err="1"/>
              <a:t>enough</a:t>
            </a:r>
            <a:r>
              <a:rPr lang="pt-PT" sz="2400" dirty="0"/>
              <a:t>; </a:t>
            </a:r>
            <a:r>
              <a:rPr lang="pt-PT" sz="2400" dirty="0" err="1"/>
              <a:t>several</a:t>
            </a:r>
            <a:r>
              <a:rPr lang="pt-PT" sz="2400" dirty="0"/>
              <a:t> </a:t>
            </a:r>
            <a:r>
              <a:rPr lang="pt-PT" sz="2400" dirty="0" err="1"/>
              <a:t>circles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215503" lvl="0" indent="-212328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Presence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observers</a:t>
            </a:r>
            <a:r>
              <a:rPr lang="pt-PT" sz="2400" dirty="0"/>
              <a:t> (</a:t>
            </a:r>
            <a:r>
              <a:rPr lang="pt-PT" sz="2400" dirty="0" err="1"/>
              <a:t>attending</a:t>
            </a:r>
            <a:r>
              <a:rPr lang="pt-PT" sz="2400" dirty="0"/>
              <a:t> for </a:t>
            </a:r>
            <a:r>
              <a:rPr lang="pt-PT" sz="2400" dirty="0" err="1"/>
              <a:t>at</a:t>
            </a:r>
            <a:r>
              <a:rPr lang="pt-PT" sz="2400" dirty="0"/>
              <a:t> </a:t>
            </a:r>
            <a:r>
              <a:rPr lang="pt-PT" sz="2400" dirty="0" err="1"/>
              <a:t>least</a:t>
            </a:r>
            <a:r>
              <a:rPr lang="pt-PT" sz="2400" dirty="0"/>
              <a:t> 6 </a:t>
            </a:r>
            <a:r>
              <a:rPr lang="pt-PT" sz="2400" dirty="0" err="1"/>
              <a:t>months</a:t>
            </a:r>
            <a:r>
              <a:rPr lang="pt-PT" sz="2400" dirty="0"/>
              <a:t>) </a:t>
            </a:r>
            <a:r>
              <a:rPr lang="pt-PT" sz="2400" dirty="0">
                <a:ea typeface="Arial Narrow"/>
                <a:cs typeface="Arial Narrow"/>
                <a:sym typeface="Arial Narrow"/>
              </a:rPr>
              <a:t>►►</a:t>
            </a:r>
            <a:r>
              <a:rPr lang="pt-PT" sz="2400" dirty="0" err="1"/>
              <a:t>slowly</a:t>
            </a:r>
            <a:r>
              <a:rPr lang="pt-PT" sz="2400" dirty="0"/>
              <a:t> </a:t>
            </a:r>
            <a:r>
              <a:rPr lang="pt-PT" sz="2400" dirty="0" err="1"/>
              <a:t>they</a:t>
            </a:r>
            <a:r>
              <a:rPr lang="pt-PT" sz="2400" dirty="0"/>
              <a:t> </a:t>
            </a:r>
            <a:r>
              <a:rPr lang="pt-PT" sz="2400" dirty="0" err="1"/>
              <a:t>help</a:t>
            </a:r>
            <a:r>
              <a:rPr lang="pt-PT" sz="2400" dirty="0"/>
              <a:t> in </a:t>
            </a:r>
            <a:r>
              <a:rPr lang="pt-PT" sz="2400" dirty="0" err="1"/>
              <a:t>co-therapy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215503" lvl="0" indent="-212328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Counter</a:t>
            </a:r>
            <a:r>
              <a:rPr lang="pt-PT" sz="2400" dirty="0"/>
              <a:t> </a:t>
            </a:r>
            <a:r>
              <a:rPr lang="pt-PT" sz="2400" dirty="0" err="1"/>
              <a:t>transference</a:t>
            </a:r>
            <a:r>
              <a:rPr lang="pt-PT" sz="2400" dirty="0"/>
              <a:t> </a:t>
            </a:r>
            <a:r>
              <a:rPr lang="pt-PT" sz="2400" dirty="0" err="1"/>
              <a:t>conflicts</a:t>
            </a:r>
            <a:r>
              <a:rPr lang="pt-PT" sz="2400" dirty="0"/>
              <a:t>  </a:t>
            </a:r>
            <a:r>
              <a:rPr lang="pt-PT" sz="2400" dirty="0">
                <a:ea typeface="Arial Narrow"/>
                <a:cs typeface="Arial Narrow"/>
                <a:sym typeface="Arial Narrow"/>
              </a:rPr>
              <a:t>►►</a:t>
            </a:r>
            <a:r>
              <a:rPr lang="pt-PT" sz="2400" dirty="0" err="1"/>
              <a:t>co-therapy</a:t>
            </a:r>
            <a:r>
              <a:rPr lang="pt-PT" sz="2400" dirty="0"/>
              <a:t> + </a:t>
            </a:r>
            <a:r>
              <a:rPr lang="pt-PT" sz="2400" dirty="0" err="1"/>
              <a:t>post-group</a:t>
            </a:r>
            <a:r>
              <a:rPr lang="pt-PT" sz="2400" dirty="0"/>
              <a:t> meeting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0287B97-1125-8141-8E76-DA304D3F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517D111-CC2A-9559-E1AB-F337A85FB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923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F5800-71B9-D7B5-DE00-AE6818C48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570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6DAA92D-0EEC-F185-51D6-AD1EB962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855"/>
            <a:ext cx="10515600" cy="48001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sz="2400" dirty="0"/>
              <a:t>Trainees’ </a:t>
            </a:r>
            <a:r>
              <a:rPr lang="pt-PT" sz="2400" dirty="0" err="1"/>
              <a:t>experiences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Multifamily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findings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a </a:t>
            </a:r>
            <a:r>
              <a:rPr lang="pt-PT" sz="2400" b="1" dirty="0" err="1"/>
              <a:t>survey</a:t>
            </a:r>
            <a:r>
              <a:rPr lang="pt-PT" sz="2400" b="1" dirty="0"/>
              <a:t> </a:t>
            </a:r>
            <a:r>
              <a:rPr lang="pt-PT" sz="2400" b="1" dirty="0" err="1"/>
              <a:t>of</a:t>
            </a:r>
            <a:r>
              <a:rPr lang="pt-PT" sz="2400" b="1" dirty="0"/>
              <a:t> trainees </a:t>
            </a:r>
            <a:r>
              <a:rPr lang="pt-PT" sz="2400" b="1" dirty="0" err="1"/>
              <a:t>over</a:t>
            </a:r>
            <a:r>
              <a:rPr lang="pt-PT" sz="2400" b="1" dirty="0"/>
              <a:t> 30 </a:t>
            </a:r>
            <a:r>
              <a:rPr lang="pt-PT" sz="2400" b="1" dirty="0" err="1"/>
              <a:t>years</a:t>
            </a:r>
            <a:r>
              <a:rPr lang="pt-PT" sz="2400" b="1" dirty="0"/>
              <a:t> </a:t>
            </a:r>
            <a:r>
              <a:rPr lang="pt-PT" sz="2400" dirty="0" err="1"/>
              <a:t>were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Psychotherapy</a:t>
            </a:r>
            <a:r>
              <a:rPr lang="pt-PT" sz="2400" dirty="0"/>
              <a:t> </a:t>
            </a:r>
            <a:r>
              <a:rPr lang="pt-PT" sz="2400" dirty="0" err="1"/>
              <a:t>was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most</a:t>
            </a:r>
            <a:r>
              <a:rPr lang="pt-PT" sz="2400" dirty="0"/>
              <a:t> </a:t>
            </a:r>
            <a:r>
              <a:rPr lang="pt-PT" sz="2400" dirty="0" err="1"/>
              <a:t>valued</a:t>
            </a:r>
            <a:r>
              <a:rPr lang="pt-PT" sz="2400" dirty="0"/>
              <a:t> </a:t>
            </a:r>
            <a:r>
              <a:rPr lang="pt-PT" sz="2400" dirty="0" err="1"/>
              <a:t>activity</a:t>
            </a:r>
            <a:r>
              <a:rPr lang="pt-PT" sz="2400" dirty="0"/>
              <a:t> </a:t>
            </a:r>
            <a:r>
              <a:rPr lang="pt-PT" sz="2400" dirty="0" err="1"/>
              <a:t>followed</a:t>
            </a:r>
            <a:r>
              <a:rPr lang="pt-PT" sz="2400" dirty="0"/>
              <a:t> </a:t>
            </a:r>
            <a:r>
              <a:rPr lang="pt-PT" sz="2400" dirty="0" err="1"/>
              <a:t>by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Multifamily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Team Meetings (Neto </a:t>
            </a:r>
            <a:r>
              <a:rPr lang="pt-PT" sz="2400" dirty="0" err="1"/>
              <a:t>et</a:t>
            </a:r>
            <a:r>
              <a:rPr lang="pt-PT" sz="2400" dirty="0"/>
              <a:t> al, 2008).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A8D6EE9-64F5-DA58-1F1D-76AF6352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D3D5045-BA34-DD9A-7013-6131930D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6245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8E3C2C97-027E-D0A4-9006-BD8F10E4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pt-PT"/>
              <a:t>Isaura Manso Neto - 22-2-23</a:t>
            </a:r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00879B7D-9143-85FC-70F4-4E7C1C21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741F-4B60-794F-A688-C2C960C8010C}" type="slidenum">
              <a:rPr lang="en-US" altLang="pt-PT"/>
              <a:pPr/>
              <a:t>27</a:t>
            </a:fld>
            <a:endParaRPr lang="en-US" altLang="pt-PT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5A4E86F5-2D34-EE03-8E6A-65E3A3ACD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9090" y="274639"/>
            <a:ext cx="10754710" cy="490537"/>
          </a:xfrm>
        </p:spPr>
        <p:txBody>
          <a:bodyPr>
            <a:noAutofit/>
          </a:bodyPr>
          <a:lstStyle/>
          <a:p>
            <a:pPr algn="ctr"/>
            <a:r>
              <a:rPr lang="pt-PT" altLang="pt-PT" sz="2800" b="0" dirty="0" err="1"/>
              <a:t>Multifamily</a:t>
            </a:r>
            <a:r>
              <a:rPr lang="pt-PT" altLang="pt-PT" sz="2800" b="0" dirty="0"/>
              <a:t> </a:t>
            </a:r>
            <a:r>
              <a:rPr lang="pt-PT" altLang="pt-PT" sz="2800" b="0" dirty="0" err="1"/>
              <a:t>Groups</a:t>
            </a:r>
            <a:r>
              <a:rPr lang="pt-PT" altLang="pt-PT" sz="2800" b="0" dirty="0"/>
              <a:t> in a </a:t>
            </a:r>
            <a:r>
              <a:rPr lang="pt-PT" altLang="pt-PT" sz="2800" b="0" dirty="0" err="1"/>
              <a:t>Day</a:t>
            </a:r>
            <a:r>
              <a:rPr lang="pt-PT" altLang="pt-PT" sz="2800" b="0" dirty="0"/>
              <a:t> Hospital: </a:t>
            </a:r>
            <a:r>
              <a:rPr lang="pt-PT" altLang="pt-PT" sz="2800" b="0" dirty="0" err="1"/>
              <a:t>Promoting</a:t>
            </a:r>
            <a:r>
              <a:rPr lang="pt-PT" altLang="pt-PT" sz="2800" b="0" dirty="0"/>
              <a:t> </a:t>
            </a:r>
            <a:r>
              <a:rPr lang="pt-PT" altLang="pt-PT" sz="2800" b="0" dirty="0" err="1"/>
              <a:t>Changes</a:t>
            </a:r>
            <a:r>
              <a:rPr lang="pt-PT" altLang="pt-PT" sz="2800" b="0" dirty="0"/>
              <a:t> </a:t>
            </a:r>
            <a:r>
              <a:rPr lang="pt-PT" altLang="pt-PT" sz="2800" b="0" dirty="0" err="1"/>
              <a:t>and</a:t>
            </a:r>
            <a:r>
              <a:rPr lang="pt-PT" altLang="pt-PT" sz="2800" b="0" dirty="0"/>
              <a:t> </a:t>
            </a:r>
            <a:r>
              <a:rPr lang="pt-PT" altLang="pt-PT" sz="2800" b="0" dirty="0" err="1"/>
              <a:t>Resilience</a:t>
            </a:r>
            <a:endParaRPr lang="en-US" altLang="pt-PT" sz="2800" b="0" dirty="0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5C2A74D6-F00B-5B6B-65B7-F0BD3DD75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PT"/>
          </a:p>
        </p:txBody>
      </p:sp>
      <p:graphicFrame>
        <p:nvGraphicFramePr>
          <p:cNvPr id="66565" name="Object 5">
            <a:extLst>
              <a:ext uri="{FF2B5EF4-FFF2-40B4-BE49-F238E27FC236}">
                <a16:creationId xmlns:a16="http://schemas.microsoft.com/office/drawing/2014/main" id="{524D1116-76A6-1EB4-4AB2-676680CBF3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331768"/>
              </p:ext>
            </p:extLst>
          </p:nvPr>
        </p:nvGraphicFramePr>
        <p:xfrm>
          <a:off x="1524001" y="855149"/>
          <a:ext cx="9480330" cy="55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áfico" r:id="rId3" imgW="5626100" imgH="3111500" progId="MSGraph.Chart.8">
                  <p:embed/>
                </p:oleObj>
              </mc:Choice>
              <mc:Fallback>
                <p:oleObj name="Gráfico" r:id="rId3" imgW="5626100" imgH="3111500" progId="MSGraph.Chart.8">
                  <p:embed/>
                  <p:pic>
                    <p:nvPicPr>
                      <p:cNvPr id="66565" name="Object 5">
                        <a:extLst>
                          <a:ext uri="{FF2B5EF4-FFF2-40B4-BE49-F238E27FC236}">
                            <a16:creationId xmlns:a16="http://schemas.microsoft.com/office/drawing/2014/main" id="{524D1116-76A6-1EB4-4AB2-676680CBF3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855149"/>
                        <a:ext cx="9480330" cy="5583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2B1F0-CC77-37F3-40D1-76D1E055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0"/>
            <a:ext cx="10515600" cy="559785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645107B-4719-4CF9-F74F-D8F438FAF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" y="767144"/>
            <a:ext cx="11834648" cy="609085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PT" sz="2000" dirty="0" err="1"/>
              <a:t>We</a:t>
            </a:r>
            <a:r>
              <a:rPr lang="pt-PT" sz="2000" dirty="0"/>
              <a:t> </a:t>
            </a:r>
            <a:r>
              <a:rPr lang="pt-PT" sz="2000" dirty="0" err="1"/>
              <a:t>think</a:t>
            </a:r>
            <a:r>
              <a:rPr lang="pt-PT" sz="2000" dirty="0"/>
              <a:t> </a:t>
            </a:r>
            <a:r>
              <a:rPr lang="pt-PT" sz="2000" i="1" dirty="0"/>
              <a:t>( Neto </a:t>
            </a:r>
            <a:r>
              <a:rPr lang="pt-PT" sz="2000" i="1" dirty="0" err="1"/>
              <a:t>et</a:t>
            </a:r>
            <a:r>
              <a:rPr lang="pt-PT" sz="2000" i="1" dirty="0"/>
              <a:t> Centeno, 2021</a:t>
            </a:r>
            <a:r>
              <a:rPr lang="pt-PT" sz="2000" dirty="0"/>
              <a:t>) </a:t>
            </a:r>
            <a:r>
              <a:rPr lang="pt-PT" sz="2000" dirty="0" err="1"/>
              <a:t>that</a:t>
            </a:r>
            <a:r>
              <a:rPr lang="pt-PT" sz="2000" dirty="0"/>
              <a:t> </a:t>
            </a:r>
            <a:r>
              <a:rPr lang="pt-PT" sz="2000" dirty="0" err="1"/>
              <a:t>we</a:t>
            </a:r>
            <a:r>
              <a:rPr lang="pt-PT" sz="2000" dirty="0"/>
              <a:t> </a:t>
            </a:r>
            <a:r>
              <a:rPr lang="pt-PT" sz="2000" dirty="0" err="1"/>
              <a:t>may</a:t>
            </a:r>
            <a:r>
              <a:rPr lang="pt-PT" sz="2000" dirty="0"/>
              <a:t> </a:t>
            </a:r>
            <a:r>
              <a:rPr lang="pt-PT" sz="2000" dirty="0" err="1"/>
              <a:t>integrate</a:t>
            </a:r>
            <a:r>
              <a:rPr lang="pt-PT" sz="2000" dirty="0"/>
              <a:t> </a:t>
            </a: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Multifamily</a:t>
            </a:r>
            <a:r>
              <a:rPr lang="pt-PT" sz="2000" dirty="0"/>
              <a:t>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we</a:t>
            </a:r>
            <a:r>
              <a:rPr lang="pt-PT" sz="2000" dirty="0"/>
              <a:t> </a:t>
            </a:r>
            <a:r>
              <a:rPr lang="pt-PT" sz="2000" dirty="0" err="1"/>
              <a:t>organized</a:t>
            </a:r>
            <a:r>
              <a:rPr lang="pt-PT" sz="2000" dirty="0"/>
              <a:t> in a </a:t>
            </a:r>
            <a:r>
              <a:rPr lang="pt-PT" sz="2000" b="1" dirty="0" err="1"/>
              <a:t>Group</a:t>
            </a:r>
            <a:r>
              <a:rPr lang="pt-PT" sz="2000" b="1" dirty="0"/>
              <a:t> </a:t>
            </a:r>
            <a:r>
              <a:rPr lang="pt-PT" sz="2000" b="1" dirty="0" err="1"/>
              <a:t>Analytic</a:t>
            </a:r>
            <a:r>
              <a:rPr lang="pt-PT" sz="2000" b="1" dirty="0"/>
              <a:t> </a:t>
            </a:r>
            <a:r>
              <a:rPr lang="pt-PT" sz="2000" b="1" dirty="0" err="1"/>
              <a:t>Spectrum</a:t>
            </a:r>
            <a:r>
              <a:rPr lang="pt-PT" sz="2000" b="1" dirty="0"/>
              <a:t> </a:t>
            </a:r>
            <a:r>
              <a:rPr lang="pt-PT" sz="2000" dirty="0"/>
              <a:t>as </a:t>
            </a:r>
            <a:r>
              <a:rPr lang="pt-PT" sz="2000" dirty="0" err="1"/>
              <a:t>it</a:t>
            </a:r>
            <a:r>
              <a:rPr lang="pt-PT" sz="2000" dirty="0"/>
              <a:t> </a:t>
            </a:r>
            <a:r>
              <a:rPr lang="pt-PT" sz="2000" dirty="0" err="1"/>
              <a:t>has</a:t>
            </a:r>
            <a:r>
              <a:rPr lang="pt-PT" sz="2000" dirty="0"/>
              <a:t> </a:t>
            </a:r>
            <a:r>
              <a:rPr lang="pt-PT" sz="2000" dirty="0" err="1"/>
              <a:t>been</a:t>
            </a:r>
            <a:r>
              <a:rPr lang="pt-PT" sz="2000" dirty="0"/>
              <a:t> </a:t>
            </a:r>
            <a:r>
              <a:rPr lang="pt-PT" sz="2000" dirty="0" err="1"/>
              <a:t>developed</a:t>
            </a:r>
            <a:r>
              <a:rPr lang="pt-PT" sz="2000" dirty="0"/>
              <a:t> in Portugal, </a:t>
            </a:r>
            <a:r>
              <a:rPr lang="pt-PT" sz="2000" dirty="0" err="1"/>
              <a:t>becoming</a:t>
            </a:r>
            <a:r>
              <a:rPr lang="pt-PT" sz="2000" dirty="0"/>
              <a:t> 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2000" b="1" dirty="0">
                <a:highlight>
                  <a:srgbClr val="FFFF00"/>
                </a:highlight>
              </a:rPr>
              <a:t>MULTIFAMILY GROUP ANALYSIS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b="1" dirty="0" err="1"/>
              <a:t>Group</a:t>
            </a:r>
            <a:r>
              <a:rPr lang="pt-PT" sz="2000" b="1" dirty="0"/>
              <a:t> </a:t>
            </a:r>
            <a:r>
              <a:rPr lang="pt-PT" sz="2000" b="1" dirty="0" err="1"/>
              <a:t>Analytic</a:t>
            </a:r>
            <a:r>
              <a:rPr lang="pt-PT" sz="2000" b="1" dirty="0"/>
              <a:t> </a:t>
            </a:r>
            <a:r>
              <a:rPr lang="pt-PT" sz="2000" b="1" dirty="0" err="1"/>
              <a:t>Spectrum</a:t>
            </a:r>
            <a:r>
              <a:rPr lang="pt-PT" sz="2000" b="1" dirty="0"/>
              <a:t>:</a:t>
            </a:r>
            <a:endParaRPr lang="pt-P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1 – </a:t>
            </a:r>
            <a:r>
              <a:rPr lang="pt-PT" sz="2000" dirty="0" err="1"/>
              <a:t>Therapeutic</a:t>
            </a:r>
            <a:r>
              <a:rPr lang="pt-PT" sz="2000" dirty="0"/>
              <a:t>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Analysis</a:t>
            </a:r>
            <a:r>
              <a:rPr lang="pt-PT" sz="2000" dirty="0"/>
              <a:t> in </a:t>
            </a:r>
            <a:r>
              <a:rPr lang="pt-PT" sz="2000" dirty="0" err="1"/>
              <a:t>presence</a:t>
            </a:r>
            <a:r>
              <a:rPr lang="pt-PT" sz="2000" dirty="0"/>
              <a:t>, </a:t>
            </a:r>
            <a:r>
              <a:rPr lang="pt-PT" sz="2000" dirty="0" err="1"/>
              <a:t>onlie</a:t>
            </a:r>
            <a:r>
              <a:rPr lang="pt-PT" sz="2000" dirty="0"/>
              <a:t> </a:t>
            </a:r>
            <a:r>
              <a:rPr lang="pt-PT" sz="2000" dirty="0" err="1"/>
              <a:t>or</a:t>
            </a:r>
            <a:r>
              <a:rPr lang="pt-PT" sz="2000" dirty="0"/>
              <a:t> </a:t>
            </a:r>
            <a:r>
              <a:rPr lang="pt-PT" sz="2000" dirty="0" err="1"/>
              <a:t>hybrid</a:t>
            </a:r>
            <a:r>
              <a:rPr lang="pt-PT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2 –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Analytic</a:t>
            </a:r>
            <a:r>
              <a:rPr lang="pt-PT" sz="2000" dirty="0"/>
              <a:t> </a:t>
            </a:r>
            <a:r>
              <a:rPr lang="pt-PT" sz="2000" dirty="0" err="1"/>
              <a:t>Psychotherapy</a:t>
            </a:r>
            <a:r>
              <a:rPr lang="pt-PT" sz="2000" dirty="0"/>
              <a:t> (short </a:t>
            </a:r>
            <a:r>
              <a:rPr lang="pt-PT" sz="2000" dirty="0" err="1"/>
              <a:t>or</a:t>
            </a:r>
            <a:r>
              <a:rPr lang="pt-PT" sz="2000" dirty="0"/>
              <a:t> </a:t>
            </a:r>
            <a:r>
              <a:rPr lang="pt-PT" sz="2000" dirty="0" err="1"/>
              <a:t>long</a:t>
            </a:r>
            <a:r>
              <a:rPr lang="pt-PT" sz="2000" dirty="0"/>
              <a:t> </a:t>
            </a:r>
            <a:r>
              <a:rPr lang="pt-PT" sz="2000" dirty="0" err="1"/>
              <a:t>term</a:t>
            </a:r>
            <a:r>
              <a:rPr lang="pt-PT" sz="2000" dirty="0"/>
              <a:t>, </a:t>
            </a:r>
            <a:r>
              <a:rPr lang="pt-PT" sz="2000" dirty="0" err="1"/>
              <a:t>institutional</a:t>
            </a:r>
            <a:r>
              <a:rPr lang="pt-PT" sz="2000" dirty="0"/>
              <a:t> </a:t>
            </a:r>
            <a:r>
              <a:rPr lang="pt-PT" sz="2000" dirty="0" err="1"/>
              <a:t>or</a:t>
            </a:r>
            <a:r>
              <a:rPr lang="pt-PT" sz="2000" dirty="0"/>
              <a:t> </a:t>
            </a:r>
            <a:r>
              <a:rPr lang="pt-PT" sz="2000" dirty="0" err="1"/>
              <a:t>private</a:t>
            </a:r>
            <a:r>
              <a:rPr lang="pt-PT" sz="2000" dirty="0"/>
              <a:t>, </a:t>
            </a:r>
            <a:r>
              <a:rPr lang="pt-PT" sz="2000" dirty="0" err="1"/>
              <a:t>operative</a:t>
            </a:r>
            <a:r>
              <a:rPr lang="pt-PT" sz="2000" dirty="0"/>
              <a:t> </a:t>
            </a:r>
            <a:r>
              <a:rPr lang="pt-PT" sz="2000" dirty="0" err="1"/>
              <a:t>groups</a:t>
            </a:r>
            <a:r>
              <a:rPr lang="pt-PT" sz="2000" dirty="0"/>
              <a:t> in </a:t>
            </a: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broader</a:t>
            </a:r>
            <a:r>
              <a:rPr lang="pt-PT" sz="2000" dirty="0"/>
              <a:t> </a:t>
            </a:r>
            <a:r>
              <a:rPr lang="pt-PT" sz="2000" dirty="0" err="1"/>
              <a:t>sense</a:t>
            </a:r>
            <a:r>
              <a:rPr lang="pt-PT" sz="2000" dirty="0"/>
              <a:t>) in </a:t>
            </a:r>
            <a:r>
              <a:rPr lang="pt-PT" sz="2000" dirty="0" err="1"/>
              <a:t>presence</a:t>
            </a:r>
            <a:r>
              <a:rPr lang="pt-PT" sz="2000" dirty="0"/>
              <a:t>, </a:t>
            </a:r>
            <a:r>
              <a:rPr lang="pt-PT" sz="2000" dirty="0" err="1"/>
              <a:t>onlie</a:t>
            </a:r>
            <a:r>
              <a:rPr lang="pt-PT" sz="2000" dirty="0"/>
              <a:t> </a:t>
            </a:r>
            <a:r>
              <a:rPr lang="pt-PT" sz="2000" dirty="0" err="1"/>
              <a:t>or</a:t>
            </a:r>
            <a:r>
              <a:rPr lang="pt-PT" sz="2000" dirty="0"/>
              <a:t> </a:t>
            </a:r>
            <a:r>
              <a:rPr lang="pt-PT" sz="2000" dirty="0" err="1"/>
              <a:t>hybrid</a:t>
            </a:r>
            <a:r>
              <a:rPr lang="pt-PT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3 - </a:t>
            </a:r>
            <a:r>
              <a:rPr lang="pt-PT" sz="2000" b="1" dirty="0">
                <a:highlight>
                  <a:srgbClr val="FFFF00"/>
                </a:highlight>
              </a:rPr>
              <a:t>MULTIFAMILY GROUP ANALYSIS</a:t>
            </a:r>
            <a:r>
              <a:rPr lang="pt-PT" sz="2000" dirty="0"/>
              <a:t>, in </a:t>
            </a:r>
            <a:r>
              <a:rPr lang="pt-PT" sz="2000" dirty="0" err="1"/>
              <a:t>presence</a:t>
            </a:r>
            <a:r>
              <a:rPr lang="pt-PT" sz="2000" dirty="0"/>
              <a:t>, online.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4 – </a:t>
            </a:r>
            <a:r>
              <a:rPr lang="pt-PT" sz="2000" dirty="0" err="1"/>
              <a:t>Mentalization-based</a:t>
            </a:r>
            <a:r>
              <a:rPr lang="pt-PT" sz="2000" dirty="0"/>
              <a:t>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therapy</a:t>
            </a:r>
            <a:r>
              <a:rPr lang="pt-PT" sz="2000" dirty="0"/>
              <a:t> (MBT-G)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5 – Internet </a:t>
            </a:r>
            <a:r>
              <a:rPr lang="pt-PT" sz="2000" dirty="0" err="1"/>
              <a:t>groups</a:t>
            </a:r>
            <a:r>
              <a:rPr lang="pt-PT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6 – </a:t>
            </a:r>
            <a:r>
              <a:rPr lang="pt-PT" sz="2000" dirty="0" err="1"/>
              <a:t>Group</a:t>
            </a:r>
            <a:r>
              <a:rPr lang="pt-PT" sz="2000" dirty="0"/>
              <a:t> </a:t>
            </a:r>
            <a:r>
              <a:rPr lang="pt-PT" sz="2000" dirty="0" err="1"/>
              <a:t>Analytic</a:t>
            </a:r>
            <a:r>
              <a:rPr lang="pt-PT" sz="2000" dirty="0"/>
              <a:t> </a:t>
            </a:r>
            <a:r>
              <a:rPr lang="pt-PT" sz="2000" dirty="0" err="1"/>
              <a:t>Coaching</a:t>
            </a:r>
            <a:r>
              <a:rPr lang="pt-PT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7 – </a:t>
            </a:r>
            <a:r>
              <a:rPr lang="pt-PT" sz="2000" dirty="0" err="1"/>
              <a:t>Experiential</a:t>
            </a:r>
            <a:r>
              <a:rPr lang="pt-PT" sz="2000" dirty="0"/>
              <a:t> </a:t>
            </a:r>
            <a:r>
              <a:rPr lang="pt-PT" sz="2000" dirty="0" err="1"/>
              <a:t>Groups</a:t>
            </a:r>
            <a:r>
              <a:rPr lang="pt-PT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000" dirty="0"/>
              <a:t>8 – </a:t>
            </a:r>
            <a:r>
              <a:rPr lang="pt-PT" sz="2000" dirty="0" err="1"/>
              <a:t>Task</a:t>
            </a:r>
            <a:r>
              <a:rPr lang="pt-PT" sz="2000" dirty="0"/>
              <a:t> </a:t>
            </a:r>
            <a:r>
              <a:rPr lang="pt-PT" sz="2000" dirty="0" err="1"/>
              <a:t>centred</a:t>
            </a:r>
            <a:r>
              <a:rPr lang="pt-PT" sz="2000" dirty="0"/>
              <a:t> </a:t>
            </a:r>
            <a:r>
              <a:rPr lang="pt-PT" sz="2000" dirty="0" err="1"/>
              <a:t>groups</a:t>
            </a:r>
            <a:r>
              <a:rPr lang="pt-PT" sz="2000" dirty="0"/>
              <a:t>: </a:t>
            </a:r>
            <a:r>
              <a:rPr lang="pt-PT" sz="2000" dirty="0" err="1"/>
              <a:t>operative</a:t>
            </a:r>
            <a:r>
              <a:rPr lang="pt-PT" sz="2000" dirty="0"/>
              <a:t> in </a:t>
            </a: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strict</a:t>
            </a:r>
            <a:r>
              <a:rPr lang="pt-PT" sz="2000" dirty="0"/>
              <a:t> </a:t>
            </a:r>
            <a:r>
              <a:rPr lang="pt-PT" sz="2000" dirty="0" err="1"/>
              <a:t>sense</a:t>
            </a:r>
            <a:r>
              <a:rPr lang="pt-PT" sz="2000" dirty="0"/>
              <a:t>, </a:t>
            </a:r>
            <a:r>
              <a:rPr lang="pt-PT" sz="2000" dirty="0" err="1"/>
              <a:t>supervision</a:t>
            </a:r>
            <a:r>
              <a:rPr lang="pt-PT" sz="2000" dirty="0"/>
              <a:t>, </a:t>
            </a:r>
            <a:r>
              <a:rPr lang="pt-PT" sz="2000" dirty="0" err="1"/>
              <a:t>Balint</a:t>
            </a:r>
            <a:r>
              <a:rPr lang="pt-PT" sz="2000" dirty="0"/>
              <a:t> </a:t>
            </a:r>
            <a:r>
              <a:rPr lang="pt-PT" sz="2000" dirty="0" err="1"/>
              <a:t>groups</a:t>
            </a:r>
            <a:r>
              <a:rPr lang="pt-PT" sz="2000" dirty="0"/>
              <a:t>; team </a:t>
            </a:r>
            <a:r>
              <a:rPr lang="pt-PT" sz="2000" dirty="0" err="1"/>
              <a:t>work</a:t>
            </a:r>
            <a:r>
              <a:rPr lang="pt-PT" sz="2000" dirty="0"/>
              <a:t> </a:t>
            </a:r>
            <a:r>
              <a:rPr lang="pt-PT" sz="2000" dirty="0" err="1"/>
              <a:t>groups</a:t>
            </a:r>
            <a:endParaRPr lang="pt-PT" sz="20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8506676-14F5-8BD3-C20E-F9F1742B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B7FBEA1-3B02-87D9-1749-EA72511A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5863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2212E-425C-90EC-50C5-0E3FED07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625"/>
          </a:xfrm>
        </p:spPr>
        <p:txBody>
          <a:bodyPr>
            <a:normAutofit/>
          </a:bodyPr>
          <a:lstStyle/>
          <a:p>
            <a:pPr algn="ctr"/>
            <a:r>
              <a:rPr lang="pt-PT" sz="3200" b="0" dirty="0"/>
              <a:t>MFG s in Portugal – </a:t>
            </a:r>
            <a:r>
              <a:rPr lang="pt-PT" sz="3200" b="0" dirty="0" err="1"/>
              <a:t>Multifamily</a:t>
            </a:r>
            <a:r>
              <a:rPr lang="pt-PT" sz="3200" b="0" dirty="0"/>
              <a:t> </a:t>
            </a:r>
            <a:r>
              <a:rPr lang="pt-PT" sz="3200" b="0" dirty="0" err="1"/>
              <a:t>Group</a:t>
            </a:r>
            <a:r>
              <a:rPr lang="pt-PT" sz="3200" b="0" dirty="0"/>
              <a:t> </a:t>
            </a:r>
            <a:r>
              <a:rPr lang="pt-PT" sz="3200" b="0" dirty="0" err="1"/>
              <a:t>Analysis</a:t>
            </a:r>
            <a:endParaRPr lang="pt-PT" sz="32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EE0787A-BCE3-322D-A785-4F817F2F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138"/>
            <a:ext cx="10515600" cy="5020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b="1" dirty="0" err="1"/>
              <a:t>References</a:t>
            </a:r>
            <a:r>
              <a:rPr lang="pt-PT" b="1" dirty="0"/>
              <a:t>:</a:t>
            </a:r>
          </a:p>
          <a:p>
            <a:pPr marL="0" indent="0">
              <a:buNone/>
            </a:pPr>
            <a:r>
              <a:rPr lang="pt-PT" sz="2200" b="1" dirty="0" err="1"/>
              <a:t>Badaracco</a:t>
            </a:r>
            <a:r>
              <a:rPr lang="pt-PT" sz="2200" b="1" dirty="0"/>
              <a:t>, J.G, (1982). </a:t>
            </a:r>
            <a:r>
              <a:rPr lang="pt-PT" sz="2200" dirty="0" err="1"/>
              <a:t>Biografía</a:t>
            </a:r>
            <a:r>
              <a:rPr lang="pt-PT" sz="2200" dirty="0"/>
              <a:t> de uma Esquizofrenia. </a:t>
            </a:r>
            <a:r>
              <a:rPr lang="pt-PT" sz="2200" dirty="0" err="1"/>
              <a:t>Fondo</a:t>
            </a:r>
            <a:r>
              <a:rPr lang="pt-PT" sz="2200" dirty="0"/>
              <a:t> de Cultura Económica, México– Buenos Aires.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pt-PT" sz="2200" b="1" dirty="0"/>
              <a:t>Badaracco, J. E. G. </a:t>
            </a:r>
            <a:r>
              <a:rPr lang="en-GB" altLang="pt-PT" sz="2200" b="1" dirty="0"/>
              <a:t>(1986). </a:t>
            </a:r>
            <a:r>
              <a:rPr lang="en-GB" altLang="pt-PT" sz="2200" i="1" dirty="0"/>
              <a:t>Identification and its vicissitudes in the Psychosis. The importance of the concept of the «Maddening Object».</a:t>
            </a:r>
            <a:r>
              <a:rPr lang="en-GB" altLang="pt-PT" sz="2200" dirty="0"/>
              <a:t> Int. J. Psycho-Anal., 67: 133 -146.</a:t>
            </a:r>
            <a:endParaRPr lang="es-ES" altLang="pt-PT" sz="2200" dirty="0"/>
          </a:p>
          <a:p>
            <a:pPr marL="0" indent="0">
              <a:lnSpc>
                <a:spcPct val="80000"/>
              </a:lnSpc>
              <a:buNone/>
            </a:pPr>
            <a:r>
              <a:rPr lang="es-ES" altLang="pt-PT" sz="2200" b="1" dirty="0"/>
              <a:t>Badaracco, J. E. G. (1990) </a:t>
            </a:r>
            <a:r>
              <a:rPr lang="es-ES" altLang="pt-PT" sz="2200" i="1" dirty="0"/>
              <a:t>Comunidad Terapéutica Psicoanalítica de Estructura Multifamiliar</a:t>
            </a:r>
            <a:r>
              <a:rPr lang="es-ES" altLang="pt-PT" sz="2200" dirty="0"/>
              <a:t>, </a:t>
            </a:r>
            <a:r>
              <a:rPr lang="es-ES" altLang="pt-PT" sz="2200" dirty="0" err="1"/>
              <a:t>Tecnipublicaciones</a:t>
            </a:r>
            <a:r>
              <a:rPr lang="es-ES" altLang="pt-PT" sz="2200" dirty="0"/>
              <a:t>, Madrid.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pt-PT" sz="2200" b="1" dirty="0"/>
              <a:t>Badaracco, J. E. G. (2000) </a:t>
            </a:r>
            <a:r>
              <a:rPr lang="es-ES" altLang="pt-PT" sz="2200" i="1" dirty="0"/>
              <a:t>Psicoanálisis Multifamiliar, Los otros en  nosotros y el descubrimiento del sí mismo</a:t>
            </a:r>
            <a:r>
              <a:rPr lang="es-ES" altLang="pt-PT" sz="2200" dirty="0"/>
              <a:t>, Paidós  </a:t>
            </a:r>
            <a:r>
              <a:rPr lang="es-ES" altLang="pt-PT" sz="2200" dirty="0" err="1"/>
              <a:t>Psicologia</a:t>
            </a:r>
            <a:r>
              <a:rPr lang="es-ES" altLang="pt-PT" sz="2200" dirty="0"/>
              <a:t> Profunda-  1ª edición, Buenos Aires.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pt-PT" sz="2200" b="1" dirty="0"/>
              <a:t>Bateman, A.; </a:t>
            </a:r>
            <a:r>
              <a:rPr lang="es-ES" altLang="pt-PT" sz="2200" b="1" dirty="0" err="1"/>
              <a:t>Fonagy</a:t>
            </a:r>
            <a:r>
              <a:rPr lang="es-ES" altLang="pt-PT" sz="2200" b="1" dirty="0"/>
              <a:t>, P.  </a:t>
            </a:r>
            <a:r>
              <a:rPr lang="en-US" altLang="pt-PT" sz="2200" b="1" dirty="0"/>
              <a:t>(2004). </a:t>
            </a:r>
            <a:r>
              <a:rPr lang="en-US" altLang="pt-PT" sz="2200" i="1" dirty="0"/>
              <a:t>Psychotherapy for borderline personality disorder- mentalization-based treatment.</a:t>
            </a:r>
            <a:r>
              <a:rPr lang="en-US" altLang="pt-PT" sz="2200" dirty="0"/>
              <a:t> Oxford University Press.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pt-PT" sz="2200" dirty="0"/>
              <a:t> </a:t>
            </a:r>
            <a:endParaRPr lang="it-IT" altLang="pt-PT" sz="22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9A9DFF9-E856-9E7E-E9D9-25B25577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BA60AC2E-6199-EE0E-02D4-709829EB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29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565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7D220-EA87-3CE1-6827-04790136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2130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A2026FD-CE7E-02EE-796E-052272288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690"/>
            <a:ext cx="10515600" cy="4968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 err="1"/>
              <a:t>They</a:t>
            </a:r>
            <a:r>
              <a:rPr lang="pt-PT" sz="2400" dirty="0"/>
              <a:t> </a:t>
            </a:r>
            <a:r>
              <a:rPr lang="pt-PT" sz="2400" dirty="0" err="1"/>
              <a:t>were</a:t>
            </a:r>
            <a:r>
              <a:rPr lang="pt-PT" sz="2400" dirty="0"/>
              <a:t>/are </a:t>
            </a:r>
            <a:r>
              <a:rPr lang="pt-PT" sz="2400" dirty="0" err="1"/>
              <a:t>all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analysts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a </a:t>
            </a:r>
            <a:r>
              <a:rPr lang="pt-PT" sz="2400" dirty="0" err="1"/>
              <a:t>strong</a:t>
            </a:r>
            <a:r>
              <a:rPr lang="pt-PT" sz="2400" dirty="0"/>
              <a:t> </a:t>
            </a:r>
            <a:r>
              <a:rPr lang="pt-PT" sz="2400" dirty="0" err="1"/>
              <a:t>psychoanalytic</a:t>
            </a:r>
            <a:r>
              <a:rPr lang="pt-PT" sz="2400" dirty="0"/>
              <a:t> </a:t>
            </a:r>
            <a:r>
              <a:rPr lang="pt-PT" sz="2400" dirty="0" err="1"/>
              <a:t>identity</a:t>
            </a:r>
            <a:r>
              <a:rPr lang="pt-PT" sz="2400" dirty="0"/>
              <a:t>:</a:t>
            </a:r>
          </a:p>
          <a:p>
            <a:pPr marL="0" indent="0" algn="ctr">
              <a:buNone/>
            </a:pP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is</a:t>
            </a:r>
            <a:r>
              <a:rPr lang="pt-PT" sz="2400" dirty="0"/>
              <a:t>, </a:t>
            </a: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thought</a:t>
            </a:r>
            <a:r>
              <a:rPr lang="pt-PT" sz="2400" dirty="0"/>
              <a:t>/</a:t>
            </a:r>
            <a:r>
              <a:rPr lang="pt-PT" sz="2400" dirty="0" err="1"/>
              <a:t>stillthink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:</a:t>
            </a:r>
          </a:p>
          <a:p>
            <a:r>
              <a:rPr lang="pt-PT" sz="2400" dirty="0" err="1"/>
              <a:t>Relationships</a:t>
            </a:r>
            <a:r>
              <a:rPr lang="pt-PT" sz="2400" dirty="0"/>
              <a:t> are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structure</a:t>
            </a:r>
            <a:r>
              <a:rPr lang="pt-PT" sz="2400" dirty="0"/>
              <a:t> for </a:t>
            </a:r>
            <a:r>
              <a:rPr lang="pt-PT" sz="2400" dirty="0" err="1"/>
              <a:t>development</a:t>
            </a:r>
            <a:r>
              <a:rPr lang="pt-PT" sz="2400" dirty="0"/>
              <a:t>. </a:t>
            </a:r>
            <a:r>
              <a:rPr lang="pt-PT" sz="2400" dirty="0" err="1"/>
              <a:t>Families</a:t>
            </a:r>
            <a:r>
              <a:rPr lang="pt-PT" sz="2400" dirty="0"/>
              <a:t> are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humans</a:t>
            </a:r>
            <a:r>
              <a:rPr lang="pt-PT" sz="2400" dirty="0"/>
              <a:t>’ </a:t>
            </a:r>
            <a:r>
              <a:rPr lang="pt-PT" sz="2400" dirty="0" err="1"/>
              <a:t>first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.</a:t>
            </a:r>
          </a:p>
          <a:p>
            <a:r>
              <a:rPr lang="pt-PT" sz="2400" dirty="0" err="1"/>
              <a:t>Unconscious</a:t>
            </a:r>
            <a:r>
              <a:rPr lang="pt-PT" sz="2400" dirty="0"/>
              <a:t> forces </a:t>
            </a:r>
            <a:r>
              <a:rPr lang="pt-PT" sz="2400" dirty="0" err="1"/>
              <a:t>and</a:t>
            </a:r>
            <a:r>
              <a:rPr lang="pt-PT" sz="2400" dirty="0"/>
              <a:t> processes are </a:t>
            </a:r>
            <a:r>
              <a:rPr lang="pt-PT" sz="2400" dirty="0" err="1"/>
              <a:t>ubuiquitous</a:t>
            </a:r>
            <a:r>
              <a:rPr lang="pt-PT" sz="2400" dirty="0"/>
              <a:t> </a:t>
            </a:r>
            <a:r>
              <a:rPr lang="pt-PT" sz="2400" dirty="0" err="1"/>
              <a:t>among</a:t>
            </a:r>
            <a:r>
              <a:rPr lang="pt-PT" sz="2400" dirty="0"/>
              <a:t> </a:t>
            </a:r>
            <a:r>
              <a:rPr lang="pt-PT" sz="2400" dirty="0" err="1"/>
              <a:t>intrapsychic</a:t>
            </a:r>
            <a:r>
              <a:rPr lang="pt-PT" sz="2400" dirty="0"/>
              <a:t>, </a:t>
            </a:r>
            <a:r>
              <a:rPr lang="pt-PT" sz="2400" dirty="0" err="1"/>
              <a:t>relationaships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all</a:t>
            </a:r>
            <a:r>
              <a:rPr lang="pt-PT" sz="2400" dirty="0"/>
              <a:t> </a:t>
            </a:r>
            <a:r>
              <a:rPr lang="pt-PT" sz="2400" dirty="0" err="1"/>
              <a:t>kinds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groups</a:t>
            </a:r>
            <a:r>
              <a:rPr lang="pt-PT" sz="2400" dirty="0"/>
              <a:t>.</a:t>
            </a:r>
          </a:p>
          <a:p>
            <a:r>
              <a:rPr lang="pt-PT" sz="2400" dirty="0" err="1"/>
              <a:t>Human</a:t>
            </a:r>
            <a:r>
              <a:rPr lang="pt-PT" sz="2400" dirty="0"/>
              <a:t> </a:t>
            </a:r>
            <a:r>
              <a:rPr lang="pt-PT" sz="2400" dirty="0" err="1"/>
              <a:t>psychological</a:t>
            </a:r>
            <a:r>
              <a:rPr lang="pt-PT" sz="2400" dirty="0"/>
              <a:t> </a:t>
            </a:r>
            <a:r>
              <a:rPr lang="pt-PT" sz="2400" dirty="0" err="1"/>
              <a:t>suffering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psychopathology</a:t>
            </a:r>
            <a:r>
              <a:rPr lang="pt-PT" sz="2400" dirty="0"/>
              <a:t> </a:t>
            </a:r>
            <a:r>
              <a:rPr lang="pt-PT" sz="2400" dirty="0" err="1"/>
              <a:t>have</a:t>
            </a:r>
            <a:r>
              <a:rPr lang="pt-PT" sz="2400" dirty="0"/>
              <a:t> some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their</a:t>
            </a:r>
            <a:r>
              <a:rPr lang="pt-PT" sz="2400" dirty="0"/>
              <a:t> </a:t>
            </a:r>
            <a:r>
              <a:rPr lang="pt-PT" sz="2400" dirty="0" err="1"/>
              <a:t>roots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pathogenic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pathological</a:t>
            </a:r>
            <a:r>
              <a:rPr lang="pt-PT" sz="2400" dirty="0"/>
              <a:t> </a:t>
            </a:r>
            <a:r>
              <a:rPr lang="pt-PT" sz="2400" dirty="0" err="1"/>
              <a:t>early</a:t>
            </a:r>
            <a:r>
              <a:rPr lang="pt-PT" sz="2400" dirty="0"/>
              <a:t> </a:t>
            </a:r>
            <a:r>
              <a:rPr lang="pt-PT" sz="2400" dirty="0" err="1"/>
              <a:t>object</a:t>
            </a:r>
            <a:r>
              <a:rPr lang="pt-PT" sz="2400" dirty="0"/>
              <a:t> </a:t>
            </a:r>
            <a:r>
              <a:rPr lang="pt-PT" sz="2400" dirty="0" err="1"/>
              <a:t>relationships</a:t>
            </a:r>
            <a:r>
              <a:rPr lang="pt-PT" sz="2400" dirty="0"/>
              <a:t>, </a:t>
            </a:r>
            <a:r>
              <a:rPr lang="pt-PT" sz="2400" dirty="0" err="1"/>
              <a:t>which</a:t>
            </a:r>
            <a:r>
              <a:rPr lang="pt-PT" sz="2400" dirty="0"/>
              <a:t> </a:t>
            </a:r>
            <a:r>
              <a:rPr lang="pt-PT" sz="2400" dirty="0" err="1"/>
              <a:t>will</a:t>
            </a:r>
            <a:r>
              <a:rPr lang="pt-PT" sz="2400" dirty="0"/>
              <a:t> </a:t>
            </a:r>
            <a:r>
              <a:rPr lang="pt-PT" sz="2400" dirty="0" err="1"/>
              <a:t>influence</a:t>
            </a:r>
            <a:r>
              <a:rPr lang="pt-PT" sz="2400" dirty="0"/>
              <a:t> later </a:t>
            </a:r>
            <a:r>
              <a:rPr lang="pt-PT" sz="2400" dirty="0" err="1"/>
              <a:t>ones</a:t>
            </a:r>
            <a:r>
              <a:rPr lang="pt-PT" sz="2400" dirty="0"/>
              <a:t>, </a:t>
            </a:r>
            <a:r>
              <a:rPr lang="pt-PT" sz="2400" dirty="0" err="1"/>
              <a:t>paving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way</a:t>
            </a:r>
            <a:r>
              <a:rPr lang="pt-PT" sz="2400" dirty="0"/>
              <a:t> to mental </a:t>
            </a:r>
            <a:r>
              <a:rPr lang="pt-PT" sz="2400" dirty="0" err="1"/>
              <a:t>health</a:t>
            </a:r>
            <a:r>
              <a:rPr lang="pt-PT" sz="2400" dirty="0"/>
              <a:t> </a:t>
            </a:r>
            <a:r>
              <a:rPr lang="pt-PT" sz="2400" dirty="0" err="1"/>
              <a:t>disorders</a:t>
            </a:r>
            <a:r>
              <a:rPr lang="pt-PT" sz="2400" dirty="0"/>
              <a:t>.</a:t>
            </a:r>
          </a:p>
          <a:p>
            <a:r>
              <a:rPr lang="pt-PT" sz="2400" dirty="0" err="1"/>
              <a:t>These</a:t>
            </a:r>
            <a:r>
              <a:rPr lang="pt-PT" sz="2400" dirty="0"/>
              <a:t> </a:t>
            </a:r>
            <a:r>
              <a:rPr lang="pt-PT" sz="2400" dirty="0" err="1"/>
              <a:t>pathological</a:t>
            </a:r>
            <a:r>
              <a:rPr lang="pt-PT" sz="2400" dirty="0"/>
              <a:t> </a:t>
            </a:r>
            <a:r>
              <a:rPr lang="pt-PT" sz="2400" dirty="0" err="1"/>
              <a:t>relationships</a:t>
            </a:r>
            <a:r>
              <a:rPr lang="pt-PT" sz="2400" dirty="0"/>
              <a:t> </a:t>
            </a:r>
            <a:r>
              <a:rPr lang="pt-PT" sz="2400" dirty="0" err="1"/>
              <a:t>run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risk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inter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transgenerational</a:t>
            </a:r>
            <a:r>
              <a:rPr lang="pt-PT" sz="2400" dirty="0"/>
              <a:t> </a:t>
            </a:r>
            <a:r>
              <a:rPr lang="pt-PT" sz="2400" dirty="0" err="1"/>
              <a:t>transmission</a:t>
            </a:r>
            <a:r>
              <a:rPr lang="pt-PT" sz="2400" dirty="0"/>
              <a:t>, </a:t>
            </a:r>
            <a:r>
              <a:rPr lang="pt-PT" sz="2400" dirty="0" err="1"/>
              <a:t>through</a:t>
            </a:r>
            <a:r>
              <a:rPr lang="pt-PT" sz="2400" dirty="0"/>
              <a:t> </a:t>
            </a:r>
            <a:r>
              <a:rPr lang="pt-PT" sz="2400" dirty="0" err="1"/>
              <a:t>complex</a:t>
            </a:r>
            <a:r>
              <a:rPr lang="pt-PT" sz="2400" dirty="0"/>
              <a:t> </a:t>
            </a:r>
            <a:r>
              <a:rPr lang="pt-PT" sz="2400" dirty="0" err="1"/>
              <a:t>unconscious</a:t>
            </a:r>
            <a:r>
              <a:rPr lang="pt-PT" sz="2400" dirty="0"/>
              <a:t> processes.</a:t>
            </a:r>
          </a:p>
          <a:p>
            <a:r>
              <a:rPr lang="pt-PT" sz="2400" dirty="0" err="1"/>
              <a:t>Groups</a:t>
            </a:r>
            <a:r>
              <a:rPr lang="pt-PT" sz="2400" dirty="0"/>
              <a:t> are </a:t>
            </a:r>
            <a:r>
              <a:rPr lang="pt-PT" sz="2400" dirty="0" err="1"/>
              <a:t>an</a:t>
            </a:r>
            <a:r>
              <a:rPr lang="pt-PT" sz="2400" dirty="0"/>
              <a:t> </a:t>
            </a:r>
            <a:r>
              <a:rPr lang="pt-PT" sz="2400" dirty="0" err="1"/>
              <a:t>excellent</a:t>
            </a:r>
            <a:r>
              <a:rPr lang="pt-PT" sz="2400" dirty="0"/>
              <a:t> </a:t>
            </a:r>
            <a:r>
              <a:rPr lang="pt-PT" sz="2400" dirty="0" err="1"/>
              <a:t>therapeutic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learning</a:t>
            </a:r>
            <a:r>
              <a:rPr lang="pt-PT" sz="2400" dirty="0"/>
              <a:t> </a:t>
            </a:r>
            <a:r>
              <a:rPr lang="pt-PT" sz="2400" dirty="0" err="1"/>
              <a:t>setting</a:t>
            </a:r>
            <a:r>
              <a:rPr lang="pt-PT" sz="2400" dirty="0"/>
              <a:t>. 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5DE9BEC-D35B-4EED-1000-B3651CB1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53BD32D-878B-7E71-6683-36F1EB14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7790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C5463-EFFC-8085-6DEE-662B5162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785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6D70C79-443C-9765-E1FA-8573B813F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752"/>
            <a:ext cx="10515600" cy="4498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000" b="1" dirty="0" err="1"/>
              <a:t>References</a:t>
            </a:r>
            <a:r>
              <a:rPr lang="pt-PT" sz="2000" b="1" dirty="0"/>
              <a:t> (2):</a:t>
            </a:r>
          </a:p>
          <a:p>
            <a:pPr>
              <a:lnSpc>
                <a:spcPct val="80000"/>
              </a:lnSpc>
            </a:pPr>
            <a:r>
              <a:rPr lang="en-US" altLang="pt-PT" sz="2000" b="1" dirty="0"/>
              <a:t>Centeno, M.J., Neto, I. M.;  </a:t>
            </a:r>
            <a:r>
              <a:rPr lang="en-US" altLang="pt-PT" sz="2000" b="1" dirty="0" err="1"/>
              <a:t>Fialho</a:t>
            </a:r>
            <a:r>
              <a:rPr lang="en-US" altLang="pt-PT" sz="2000" b="1" dirty="0"/>
              <a:t>, T. (2001). </a:t>
            </a:r>
            <a:r>
              <a:rPr lang="en-US" altLang="pt-PT" sz="2000" i="1" dirty="0"/>
              <a:t>A </a:t>
            </a:r>
            <a:r>
              <a:rPr lang="en-US" altLang="pt-PT" sz="2000" i="1" dirty="0" err="1"/>
              <a:t>Multifamiliar</a:t>
            </a:r>
            <a:r>
              <a:rPr lang="en-US" altLang="pt-PT" sz="2000" i="1" dirty="0"/>
              <a:t> Group at a Hospital’s Day Center – A Groupanalytic Experience</a:t>
            </a:r>
            <a:r>
              <a:rPr lang="en-US" altLang="pt-PT" sz="2000" dirty="0"/>
              <a:t> – Regional Mediterranean Conference of  IAGP, Zadar, Croatia. Workshop.</a:t>
            </a:r>
          </a:p>
          <a:p>
            <a:pPr>
              <a:lnSpc>
                <a:spcPct val="80000"/>
              </a:lnSpc>
            </a:pPr>
            <a:r>
              <a:rPr lang="en-US" altLang="pt-PT" sz="2000" b="1" dirty="0"/>
              <a:t>Centeno, M.J., Neto, I, M. (2008). </a:t>
            </a:r>
            <a:r>
              <a:rPr lang="en-US" altLang="pt-PT" sz="2000" i="1" dirty="0"/>
              <a:t>A Multi Family Group at a Psychiatric Day Hospital – a Group Analytic Experience</a:t>
            </a:r>
            <a:r>
              <a:rPr lang="en-US" altLang="pt-PT" sz="2000" dirty="0"/>
              <a:t> - “Contexts” – June 2008 - Newsletter Group Analytic Society, London. </a:t>
            </a:r>
            <a:endParaRPr lang="pt-PT" altLang="pt-PT" sz="2000" dirty="0"/>
          </a:p>
          <a:p>
            <a:pPr>
              <a:lnSpc>
                <a:spcPct val="80000"/>
              </a:lnSpc>
            </a:pPr>
            <a:r>
              <a:rPr lang="pt-PT" altLang="pt-PT" sz="2000" b="1" dirty="0"/>
              <a:t>Centeno, M. J.; Godinho, P.; Fialho, T.; Neto, I. M. N. (2009). </a:t>
            </a:r>
            <a:r>
              <a:rPr lang="pt-PT" altLang="pt-PT" sz="2000" dirty="0"/>
              <a:t>El Grupo Multifamiliar </a:t>
            </a:r>
            <a:r>
              <a:rPr lang="pt-PT" altLang="pt-PT" sz="2000" dirty="0" err="1"/>
              <a:t>en</a:t>
            </a:r>
            <a:r>
              <a:rPr lang="pt-PT" altLang="pt-PT" sz="2000" dirty="0"/>
              <a:t> Hospital de Dia – la experiência portuguesa. Jornadas </a:t>
            </a:r>
            <a:r>
              <a:rPr lang="pt-PT" altLang="pt-PT" sz="2000" dirty="0" err="1"/>
              <a:t>Europeas</a:t>
            </a:r>
            <a:r>
              <a:rPr lang="pt-PT" altLang="pt-PT" sz="2000" dirty="0"/>
              <a:t> de Grupo Multifamiliar – La </a:t>
            </a:r>
            <a:r>
              <a:rPr lang="pt-PT" altLang="pt-PT" sz="2000" dirty="0" err="1"/>
              <a:t>dimensión</a:t>
            </a:r>
            <a:r>
              <a:rPr lang="pt-PT" altLang="pt-PT" sz="2000" dirty="0"/>
              <a:t> individual, familiar y social de la mente – </a:t>
            </a:r>
            <a:r>
              <a:rPr lang="pt-PT" altLang="pt-PT" sz="2000" dirty="0" err="1"/>
              <a:t>homenaje</a:t>
            </a:r>
            <a:r>
              <a:rPr lang="pt-PT" altLang="pt-PT" sz="2000" dirty="0"/>
              <a:t> al prof. Jorge Garcia </a:t>
            </a:r>
            <a:r>
              <a:rPr lang="pt-PT" altLang="pt-PT" sz="2000" dirty="0" err="1"/>
              <a:t>Badaracco</a:t>
            </a:r>
            <a:r>
              <a:rPr lang="pt-PT" altLang="pt-PT" sz="2000" dirty="0"/>
              <a:t>. Bilbao, 18 – 20 </a:t>
            </a:r>
            <a:r>
              <a:rPr lang="pt-PT" altLang="pt-PT" sz="2000" dirty="0" err="1"/>
              <a:t>June</a:t>
            </a:r>
            <a:r>
              <a:rPr lang="pt-PT" altLang="pt-PT" sz="2000" dirty="0"/>
              <a:t> </a:t>
            </a:r>
          </a:p>
          <a:p>
            <a:pPr>
              <a:lnSpc>
                <a:spcPct val="80000"/>
              </a:lnSpc>
            </a:pPr>
            <a:r>
              <a:rPr lang="pt-PT" altLang="pt-PT" sz="2000" b="1" dirty="0"/>
              <a:t>Cortesão, E.L. (1989). </a:t>
            </a:r>
            <a:r>
              <a:rPr lang="pt-PT" altLang="pt-PT" sz="2000" i="1" dirty="0"/>
              <a:t>Grupanálise – Teoria e Técnica</a:t>
            </a:r>
            <a:r>
              <a:rPr lang="pt-PT" altLang="pt-PT" sz="2000" dirty="0"/>
              <a:t>. Edições Fundação Calouste Gulbenkian – Manuais Universitários.</a:t>
            </a:r>
            <a:endParaRPr lang="en-GB" altLang="pt-PT" sz="2000" dirty="0"/>
          </a:p>
          <a:p>
            <a:pPr>
              <a:lnSpc>
                <a:spcPct val="80000"/>
              </a:lnSpc>
            </a:pPr>
            <a:r>
              <a:rPr lang="pt-PT" altLang="pt-PT" sz="2000" b="1" dirty="0"/>
              <a:t>Cortesão, E.L. </a:t>
            </a:r>
            <a:r>
              <a:rPr lang="en-GB" altLang="pt-PT" sz="2000" b="1" dirty="0"/>
              <a:t>(1991). </a:t>
            </a:r>
            <a:r>
              <a:rPr lang="en-GB" altLang="pt-PT" sz="2000" i="1" dirty="0"/>
              <a:t>Group Analysis </a:t>
            </a:r>
            <a:r>
              <a:rPr lang="en-GB" altLang="pt-PT" sz="2200" i="1" dirty="0"/>
              <a:t>and Aesthetic Equilibrium</a:t>
            </a:r>
            <a:r>
              <a:rPr lang="en-GB" altLang="pt-PT" sz="2200" dirty="0"/>
              <a:t>.</a:t>
            </a:r>
            <a:r>
              <a:rPr lang="en-GB" altLang="pt-PT" sz="2200" i="1" dirty="0"/>
              <a:t> </a:t>
            </a:r>
            <a:r>
              <a:rPr lang="en-GB" altLang="pt-PT" sz="2200" dirty="0"/>
              <a:t> </a:t>
            </a:r>
            <a:r>
              <a:rPr lang="en-US" altLang="pt-PT" sz="2200" i="1" dirty="0"/>
              <a:t>in </a:t>
            </a:r>
            <a:r>
              <a:rPr lang="en-US" altLang="pt-PT" sz="2200" dirty="0"/>
              <a:t>Group </a:t>
            </a:r>
            <a:r>
              <a:rPr lang="en-GB" altLang="pt-PT" sz="2200" dirty="0"/>
              <a:t>Analysis</a:t>
            </a:r>
            <a:r>
              <a:rPr lang="en-GB" altLang="pt-PT" sz="2200" i="1" dirty="0"/>
              <a:t>. </a:t>
            </a:r>
            <a:r>
              <a:rPr lang="en-GB" altLang="pt-PT" sz="2200" dirty="0"/>
              <a:t>Vol 24 – </a:t>
            </a:r>
            <a:r>
              <a:rPr lang="en-GB" altLang="pt-PT" sz="2000" dirty="0"/>
              <a:t>N. 3, Sept.1991 – pp: 271-277.</a:t>
            </a:r>
          </a:p>
          <a:p>
            <a:pPr>
              <a:lnSpc>
                <a:spcPct val="80000"/>
              </a:lnSpc>
            </a:pPr>
            <a:endParaRPr lang="pt-PT" altLang="pt-PT" sz="2800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BDCA667-9822-508E-FF89-8D882D169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FD3217D-0369-7484-BFAD-1628CC27D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30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34346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10555-3D87-1911-DE7D-D0E2E537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72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D5D2884-2C38-B08B-A7DB-41419AE6E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994"/>
            <a:ext cx="10515600" cy="534735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sz="3200" b="1" dirty="0" err="1"/>
              <a:t>References</a:t>
            </a:r>
            <a:r>
              <a:rPr lang="pt-PT" sz="3200" b="1" dirty="0"/>
              <a:t> (3):</a:t>
            </a:r>
          </a:p>
          <a:p>
            <a:pPr marL="0" indent="0">
              <a:buNone/>
            </a:pPr>
            <a:r>
              <a:rPr lang="en-GB" altLang="pt-PT" sz="3200" b="1" dirty="0"/>
              <a:t>Foulkes, S.H. &amp; Anthony, E. J.(1965). </a:t>
            </a:r>
            <a:r>
              <a:rPr lang="en-GB" altLang="pt-PT" sz="3200" i="1" dirty="0"/>
              <a:t>Group Psychotherapy – The Psychoanalytic Approach.</a:t>
            </a:r>
            <a:r>
              <a:rPr lang="en-GB" altLang="pt-PT" sz="3200" dirty="0"/>
              <a:t>  2nd Ed. Penguin Books, London.</a:t>
            </a:r>
          </a:p>
          <a:p>
            <a:pPr marL="0" indent="0">
              <a:buNone/>
            </a:pPr>
            <a:r>
              <a:rPr lang="pt-PT" sz="3200" b="1" dirty="0"/>
              <a:t>Godinho, P., </a:t>
            </a:r>
            <a:r>
              <a:rPr lang="pt-PT" sz="3200" b="1" dirty="0" err="1"/>
              <a:t>Centeno.M.J</a:t>
            </a:r>
            <a:r>
              <a:rPr lang="pt-PT" sz="3200" b="1" dirty="0"/>
              <a:t>., Fialho, T, Neto, I. M. (2006). </a:t>
            </a:r>
            <a:r>
              <a:rPr lang="pt-PT" sz="3200" i="1" dirty="0" err="1"/>
              <a:t>The</a:t>
            </a:r>
            <a:r>
              <a:rPr lang="pt-PT" sz="3200" i="1" dirty="0"/>
              <a:t> </a:t>
            </a:r>
            <a:r>
              <a:rPr lang="pt-PT" sz="3200" i="1" dirty="0" err="1"/>
              <a:t>Multifamily</a:t>
            </a:r>
            <a:r>
              <a:rPr lang="pt-PT" sz="3200" i="1" dirty="0"/>
              <a:t> </a:t>
            </a:r>
            <a:r>
              <a:rPr lang="pt-PT" sz="3200" i="1" dirty="0" err="1"/>
              <a:t>Group</a:t>
            </a:r>
            <a:r>
              <a:rPr lang="pt-PT" sz="3200" i="1" dirty="0"/>
              <a:t> as a </a:t>
            </a:r>
            <a:r>
              <a:rPr lang="pt-PT" sz="3200" i="1" dirty="0" err="1"/>
              <a:t>Magnetic</a:t>
            </a:r>
            <a:r>
              <a:rPr lang="pt-PT" sz="3200" i="1" dirty="0"/>
              <a:t> </a:t>
            </a:r>
            <a:r>
              <a:rPr lang="pt-PT" sz="3200" i="1" dirty="0" err="1"/>
              <a:t>Resonance</a:t>
            </a:r>
            <a:r>
              <a:rPr lang="pt-PT" sz="3200" i="1" dirty="0"/>
              <a:t> </a:t>
            </a:r>
            <a:r>
              <a:rPr lang="pt-PT" sz="3200" i="1" dirty="0" err="1"/>
              <a:t>of</a:t>
            </a:r>
            <a:r>
              <a:rPr lang="pt-PT" sz="3200" i="1" dirty="0"/>
              <a:t> </a:t>
            </a:r>
            <a:r>
              <a:rPr lang="pt-PT" sz="3200" i="1" dirty="0" err="1"/>
              <a:t>Psychiatry</a:t>
            </a:r>
            <a:r>
              <a:rPr lang="pt-PT" sz="3200" i="1" dirty="0"/>
              <a:t>: </a:t>
            </a:r>
            <a:r>
              <a:rPr lang="pt-PT" sz="3200" i="1" dirty="0" err="1"/>
              <a:t>Observing</a:t>
            </a:r>
            <a:r>
              <a:rPr lang="pt-PT" sz="3200" i="1" dirty="0"/>
              <a:t>, </a:t>
            </a:r>
            <a:r>
              <a:rPr lang="pt-PT" sz="3200" i="1" dirty="0" err="1"/>
              <a:t>Treating</a:t>
            </a:r>
            <a:r>
              <a:rPr lang="pt-PT" sz="3200" i="1" dirty="0"/>
              <a:t> </a:t>
            </a:r>
            <a:r>
              <a:rPr lang="pt-PT" sz="3200" i="1" dirty="0" err="1"/>
              <a:t>and</a:t>
            </a:r>
            <a:r>
              <a:rPr lang="pt-PT" sz="3200" i="1" dirty="0"/>
              <a:t> Training</a:t>
            </a:r>
            <a:r>
              <a:rPr lang="pt-PT" sz="3200" b="1" dirty="0"/>
              <a:t>. </a:t>
            </a:r>
            <a:r>
              <a:rPr lang="pt-PT" sz="3200" dirty="0"/>
              <a:t>15 </a:t>
            </a:r>
            <a:r>
              <a:rPr lang="pt-PT" sz="3200" dirty="0" err="1"/>
              <a:t>th</a:t>
            </a:r>
            <a:r>
              <a:rPr lang="pt-PT" sz="3200" dirty="0"/>
              <a:t>. </a:t>
            </a:r>
            <a:r>
              <a:rPr lang="pt-PT" sz="3200" dirty="0" err="1"/>
              <a:t>International</a:t>
            </a:r>
            <a:r>
              <a:rPr lang="pt-PT" sz="3200" dirty="0"/>
              <a:t>  </a:t>
            </a:r>
            <a:r>
              <a:rPr lang="pt-PT" sz="3200" dirty="0" err="1"/>
              <a:t>Symposium</a:t>
            </a:r>
            <a:r>
              <a:rPr lang="pt-PT" sz="3200" dirty="0"/>
              <a:t> for </a:t>
            </a:r>
            <a:r>
              <a:rPr lang="pt-PT" sz="3200" dirty="0" err="1"/>
              <a:t>the</a:t>
            </a:r>
            <a:r>
              <a:rPr lang="pt-PT" sz="3200" dirty="0"/>
              <a:t> </a:t>
            </a:r>
            <a:r>
              <a:rPr lang="pt-PT" sz="3200" dirty="0" err="1"/>
              <a:t>Psychotherapy</a:t>
            </a:r>
            <a:r>
              <a:rPr lang="pt-PT" sz="3200" dirty="0"/>
              <a:t> </a:t>
            </a:r>
            <a:r>
              <a:rPr lang="pt-PT" sz="3200" dirty="0" err="1"/>
              <a:t>of</a:t>
            </a:r>
            <a:r>
              <a:rPr lang="pt-PT" sz="3200" dirty="0"/>
              <a:t> </a:t>
            </a:r>
            <a:r>
              <a:rPr lang="pt-PT" sz="3200" dirty="0" err="1"/>
              <a:t>Schizophrenia</a:t>
            </a:r>
            <a:r>
              <a:rPr lang="pt-PT" sz="3200" dirty="0"/>
              <a:t>. Madrid, 11-16 </a:t>
            </a:r>
            <a:r>
              <a:rPr lang="pt-PT" sz="3200" dirty="0" err="1"/>
              <a:t>June</a:t>
            </a:r>
            <a:r>
              <a:rPr lang="pt-PT" sz="3200" dirty="0"/>
              <a:t>. Workshop.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t-PT" altLang="pt-PT" sz="3200" b="1" dirty="0"/>
              <a:t>Neto, I. M. (1995). </a:t>
            </a:r>
            <a:r>
              <a:rPr lang="pt-PT" altLang="pt-PT" sz="3200" i="1" dirty="0"/>
              <a:t>Transmissão Psicológica </a:t>
            </a:r>
            <a:r>
              <a:rPr lang="pt-PT" altLang="pt-PT" sz="3200" i="1" dirty="0" err="1"/>
              <a:t>Inter</a:t>
            </a:r>
            <a:r>
              <a:rPr lang="pt-PT" altLang="pt-PT" sz="3200" i="1" dirty="0"/>
              <a:t> e Transgeracional do Narcisismo Deficitário</a:t>
            </a:r>
            <a:r>
              <a:rPr lang="pt-PT" altLang="pt-PT" sz="3200" dirty="0"/>
              <a:t>, Revista Portuguesa de Pedopsiquiatria, 9: 15 -25.</a:t>
            </a:r>
            <a:endParaRPr lang="en-GB" altLang="pt-PT" sz="3200" dirty="0"/>
          </a:p>
          <a:p>
            <a:pPr marL="0" indent="0">
              <a:lnSpc>
                <a:spcPct val="80000"/>
              </a:lnSpc>
              <a:buNone/>
            </a:pPr>
            <a:r>
              <a:rPr lang="pt-PT" altLang="pt-PT" sz="3200" b="1" dirty="0"/>
              <a:t>Neto, I. M. </a:t>
            </a:r>
            <a:r>
              <a:rPr lang="en-GB" altLang="pt-PT" sz="3200" b="1" dirty="0"/>
              <a:t>(1997).</a:t>
            </a:r>
            <a:r>
              <a:rPr lang="en-GB" altLang="pt-PT" sz="3200" b="1" i="1" dirty="0"/>
              <a:t> </a:t>
            </a:r>
            <a:r>
              <a:rPr lang="en-GB" altLang="pt-PT" sz="3200" i="1" dirty="0"/>
              <a:t>Psychological “Heritage”: Inter and </a:t>
            </a:r>
            <a:r>
              <a:rPr lang="en-GB" altLang="pt-PT" sz="3200" i="1" dirty="0" err="1"/>
              <a:t>Transgerational</a:t>
            </a:r>
            <a:r>
              <a:rPr lang="en-GB" altLang="pt-PT" sz="3200" i="1" dirty="0"/>
              <a:t> Transmission of Psychopathology</a:t>
            </a:r>
            <a:r>
              <a:rPr lang="en-GB" altLang="pt-PT" sz="3200" dirty="0"/>
              <a:t>. </a:t>
            </a:r>
            <a:r>
              <a:rPr lang="en-US" altLang="pt-PT" sz="3200" dirty="0"/>
              <a:t>12th International </a:t>
            </a:r>
            <a:r>
              <a:rPr lang="en-US" altLang="pt-PT" sz="3200" dirty="0" err="1"/>
              <a:t>Sympo</a:t>
            </a:r>
            <a:r>
              <a:rPr lang="en-GB" altLang="pt-PT" sz="3200" dirty="0" err="1"/>
              <a:t>sium</a:t>
            </a:r>
            <a:r>
              <a:rPr lang="en-GB" altLang="pt-PT" sz="3200" dirty="0"/>
              <a:t> for the Psychotherapy of Schizophrenia – International Conference. London. Oral communication</a:t>
            </a:r>
            <a:r>
              <a:rPr lang="en-GB" altLang="pt-PT" sz="3200" b="1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t-PT" altLang="pt-PT" sz="3200" b="1" dirty="0"/>
              <a:t>Neto, I. M. </a:t>
            </a:r>
            <a:r>
              <a:rPr lang="en-GB" altLang="pt-PT" sz="3200" b="1" dirty="0"/>
              <a:t>(2010). </a:t>
            </a:r>
            <a:r>
              <a:rPr lang="en-GB" altLang="pt-PT" sz="3200" dirty="0"/>
              <a:t>Moving groupwork into the day hospital setting. In </a:t>
            </a:r>
            <a:r>
              <a:rPr lang="en-GB" altLang="pt-PT" sz="3200" i="1" dirty="0"/>
              <a:t>Psychological groupwork with acute psychiatric inpatients.</a:t>
            </a:r>
            <a:r>
              <a:rPr lang="en-GB" altLang="pt-PT" sz="3200" dirty="0"/>
              <a:t> Edited by Jonathan Radcliffe, Katja Hajek, Jerome Carson &amp; Oded Manor, Whiting &amp; Burch, Ltd, 2010, pp: 325-342.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t-PT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Neto, I.M. (2017).</a:t>
            </a:r>
            <a:r>
              <a:rPr lang="pt-PT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Multifamily Group Analysis. </a:t>
            </a:r>
            <a:r>
              <a:rPr lang="en-US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Current Psychiatry Reviews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13. pp: 165-170.</a:t>
            </a:r>
            <a:endParaRPr lang="pt-P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pt-PT" altLang="pt-PT" sz="3200" b="1" dirty="0"/>
              <a:t>Neto, I.M. , Centeno, M.J. </a:t>
            </a:r>
            <a:r>
              <a:rPr lang="en-GB" altLang="pt-PT" sz="3200" b="1" dirty="0"/>
              <a:t>(2003). </a:t>
            </a:r>
            <a:r>
              <a:rPr lang="en-GB" altLang="pt-PT" sz="3200" i="1" dirty="0"/>
              <a:t>Crossing Generations, through an Institutional Psychoanalytical Group Psychotherapy – A </a:t>
            </a:r>
            <a:r>
              <a:rPr lang="en-GB" altLang="pt-PT" sz="3200" i="1" dirty="0" err="1"/>
              <a:t>Multifamiliar</a:t>
            </a:r>
            <a:r>
              <a:rPr lang="en-GB" altLang="pt-PT" sz="3200" i="1" dirty="0"/>
              <a:t> Group Psychotherapy </a:t>
            </a:r>
            <a:r>
              <a:rPr lang="en-GB" altLang="pt-PT" sz="3200" dirty="0"/>
              <a:t>– 15th International Congress of the IAGP (August 2003) Crossroads of Culture: Where Groups Converge” - </a:t>
            </a:r>
            <a:r>
              <a:rPr lang="en-GB" altLang="pt-PT" sz="3200" dirty="0" err="1"/>
              <a:t>Istambul</a:t>
            </a:r>
            <a:r>
              <a:rPr lang="en-GB" altLang="pt-PT" sz="3200" dirty="0"/>
              <a:t> – Turkey. </a:t>
            </a:r>
            <a:r>
              <a:rPr lang="pt-PT" altLang="pt-PT" sz="3200" dirty="0"/>
              <a:t>Workshop.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t-PT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Neto, I.M.; Centeno, M.J. (2021).</a:t>
            </a:r>
            <a:r>
              <a:rPr lang="pt-PT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Chapter 2- Group Analysis- a cluster Identity. Redefining/Rethinking Group Analysis. In </a:t>
            </a:r>
            <a:r>
              <a:rPr lang="en-US" sz="3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The Portuguese School of </a:t>
            </a:r>
            <a:r>
              <a:rPr lang="en-US" sz="3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Groupanlysis</a:t>
            </a:r>
            <a:r>
              <a:rPr lang="en-US" sz="3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– towards a unified and integrated approach to theory, research and clinical work. </a:t>
            </a:r>
            <a:r>
              <a:rPr lang="pt-PT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Ed. Isaura manso neto </a:t>
            </a:r>
            <a:r>
              <a:rPr lang="pt-PT" sz="3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pt-PT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Margarida França. Routledge. No prelo</a:t>
            </a:r>
            <a:r>
              <a:rPr lang="pt-PT" sz="2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t-PT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pt-PT" altLang="pt-PT" sz="2800" dirty="0"/>
          </a:p>
          <a:p>
            <a:pPr marL="0" indent="0">
              <a:lnSpc>
                <a:spcPct val="80000"/>
              </a:lnSpc>
              <a:buNone/>
            </a:pPr>
            <a:endParaRPr lang="en-GB" altLang="pt-PT" sz="2800" dirty="0"/>
          </a:p>
          <a:p>
            <a:pPr marL="0" indent="0">
              <a:lnSpc>
                <a:spcPct val="80000"/>
              </a:lnSpc>
              <a:buNone/>
            </a:pPr>
            <a:endParaRPr lang="en-GB" altLang="pt-PT" sz="2800" dirty="0"/>
          </a:p>
          <a:p>
            <a:pPr marL="0" indent="0">
              <a:buNone/>
            </a:pPr>
            <a:endParaRPr lang="en-GB" altLang="pt-PT" sz="2800" dirty="0"/>
          </a:p>
          <a:p>
            <a:pPr marL="0" indent="0" algn="ctr">
              <a:buNone/>
            </a:pPr>
            <a:endParaRPr lang="pt-PT" b="1" dirty="0"/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76CA06A-C8C2-B210-2563-8A4CFB0FC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AFDE4C4-9CB8-4620-9C7A-A0DAB8CB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31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7288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F742C-BB63-2139-1813-F8A5959E5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3661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F143C88-7E40-D173-9275-54FDE977D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7972"/>
            <a:ext cx="10515600" cy="5188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000" b="1" dirty="0" err="1"/>
              <a:t>References</a:t>
            </a:r>
            <a:r>
              <a:rPr lang="pt-PT" sz="2000" b="1" dirty="0"/>
              <a:t> (4):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pt-PT" sz="2000" b="1" dirty="0"/>
              <a:t>Neto, I. M.; </a:t>
            </a:r>
            <a:r>
              <a:rPr lang="en-GB" altLang="pt-PT" sz="2000" b="1" dirty="0" err="1"/>
              <a:t>Fialho,T</a:t>
            </a:r>
            <a:r>
              <a:rPr lang="en-GB" altLang="pt-PT" sz="2000" b="1" dirty="0"/>
              <a:t>.; </a:t>
            </a:r>
            <a:r>
              <a:rPr lang="en-GB" altLang="pt-PT" sz="2000" b="1" dirty="0" err="1"/>
              <a:t>Godinho</a:t>
            </a:r>
            <a:r>
              <a:rPr lang="en-GB" altLang="pt-PT" sz="2000" b="1" dirty="0"/>
              <a:t>, P. &amp; Centeno, M. J. (2008). </a:t>
            </a:r>
            <a:r>
              <a:rPr lang="en-GB" altLang="pt-PT" sz="2000" i="1" dirty="0"/>
              <a:t>Treating and Training - A 30 Years Experience of a Team with a Group-analytic Framework.</a:t>
            </a:r>
            <a:r>
              <a:rPr lang="en-GB" altLang="pt-PT" sz="2000" dirty="0"/>
              <a:t> </a:t>
            </a:r>
            <a:r>
              <a:rPr lang="en-GB" altLang="pt-PT" sz="2000" i="1" dirty="0"/>
              <a:t> </a:t>
            </a:r>
            <a:r>
              <a:rPr lang="en-GB" altLang="pt-PT" sz="2000" dirty="0"/>
              <a:t>Jane Abercrombie</a:t>
            </a:r>
            <a:r>
              <a:rPr lang="en-GB" altLang="pt-PT" sz="2000" i="1" dirty="0"/>
              <a:t> </a:t>
            </a:r>
            <a:r>
              <a:rPr lang="en-GB" altLang="pt-PT" sz="2000" dirty="0"/>
              <a:t>Prize 2008 - attributed by GAS - London. 14 </a:t>
            </a:r>
            <a:r>
              <a:rPr lang="en-GB" altLang="pt-PT" sz="2000" dirty="0" err="1"/>
              <a:t>th.</a:t>
            </a:r>
            <a:r>
              <a:rPr lang="en-GB" altLang="pt-PT" sz="2000" dirty="0"/>
              <a:t> </a:t>
            </a:r>
            <a:r>
              <a:rPr lang="en-GB" altLang="pt-PT" sz="2000" dirty="0" err="1"/>
              <a:t>Symp</a:t>
            </a:r>
            <a:r>
              <a:rPr lang="en-GB" altLang="pt-PT" sz="2000" dirty="0"/>
              <a:t>. Group Analysis, Dublin, August 2008. </a:t>
            </a:r>
            <a:r>
              <a:rPr lang="en-GB" altLang="pt-PT" sz="2000" dirty="0" err="1"/>
              <a:t>Pulished</a:t>
            </a:r>
            <a:r>
              <a:rPr lang="en-GB" altLang="pt-PT" sz="2000" dirty="0"/>
              <a:t>. Part I - </a:t>
            </a:r>
            <a:r>
              <a:rPr lang="en-GB" altLang="pt-PT" sz="2000" i="1" dirty="0"/>
              <a:t>Group Analysis</a:t>
            </a:r>
            <a:r>
              <a:rPr lang="en-GB" altLang="pt-PT" sz="2000" dirty="0"/>
              <a:t>, 43, 1, March 2010: 50-64. Part II – </a:t>
            </a:r>
            <a:r>
              <a:rPr lang="en-GB" altLang="pt-PT" sz="2000" i="1" dirty="0"/>
              <a:t>Group Analysis</a:t>
            </a:r>
            <a:r>
              <a:rPr lang="en-GB" altLang="pt-PT" sz="2000" dirty="0"/>
              <a:t>, 43, 2, June 2010, pp: 107-126.</a:t>
            </a:r>
          </a:p>
          <a:p>
            <a:pPr marL="3175" indent="0">
              <a:lnSpc>
                <a:spcPct val="80000"/>
              </a:lnSpc>
              <a:spcBef>
                <a:spcPts val="3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/>
              <a:t>Neto, I. M.; Centeno, M. J. </a:t>
            </a:r>
            <a:r>
              <a:rPr lang="pt-PT" sz="2000" b="1" dirty="0" err="1"/>
              <a:t>Fialho,T</a:t>
            </a:r>
            <a:r>
              <a:rPr lang="pt-PT" sz="2000" b="1" dirty="0"/>
              <a:t>.;. &amp; Godinho, P (2012). </a:t>
            </a:r>
            <a:r>
              <a:rPr lang="pt-PT" sz="2000" dirty="0"/>
              <a:t>«</a:t>
            </a:r>
            <a:r>
              <a:rPr lang="pt-PT" sz="2000" dirty="0" err="1"/>
              <a:t>Psicoanálisis</a:t>
            </a:r>
            <a:r>
              <a:rPr lang="pt-PT" sz="2000" dirty="0"/>
              <a:t> Multifamiliar» - Grupanálise Multifamiliar. XI Encontro Luso-Brasileiro de Grupanálise e Psicoterapia analítica de Grupo. Brasil, Belém, 22-24 de Novembro de 2012. Apresentação teórica.</a:t>
            </a:r>
          </a:p>
          <a:p>
            <a:pPr marL="3175" indent="0">
              <a:lnSpc>
                <a:spcPct val="80000"/>
              </a:lnSpc>
              <a:spcBef>
                <a:spcPts val="3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/>
              <a:t>Neto, I.M.; Dinis, C.V. (2021)</a:t>
            </a:r>
            <a:r>
              <a:rPr lang="pt-PT" sz="2000" dirty="0"/>
              <a:t>. </a:t>
            </a:r>
            <a:r>
              <a:rPr lang="en-US" sz="2000" dirty="0"/>
              <a:t>The Pattern In The Portuguese School of Group Analysis- Towards a unified and integrated approach to theory research and clinical work. Ed. Isaura </a:t>
            </a:r>
            <a:r>
              <a:rPr lang="en-US" sz="2000" dirty="0" err="1"/>
              <a:t>Manso</a:t>
            </a:r>
            <a:r>
              <a:rPr lang="en-US" sz="2000" dirty="0"/>
              <a:t> Neto and Margarida </a:t>
            </a:r>
            <a:r>
              <a:rPr lang="en-US" sz="2000" dirty="0" err="1"/>
              <a:t>França</a:t>
            </a:r>
            <a:r>
              <a:rPr lang="en-US" sz="2000" dirty="0"/>
              <a:t>. London and New York: Routledge. The New International Library of Group analysis (NILGA); Series editor: Earl Hopper, pp: 91-112.</a:t>
            </a:r>
            <a:endParaRPr lang="pt-PT" sz="2000" dirty="0"/>
          </a:p>
          <a:p>
            <a:pPr marL="3175" lvl="0" indent="0">
              <a:lnSpc>
                <a:spcPct val="80000"/>
              </a:lnSpc>
              <a:spcBef>
                <a:spcPts val="3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Nitsun</a:t>
            </a:r>
            <a:r>
              <a:rPr lang="pt-PT" sz="2000" b="1" dirty="0"/>
              <a:t>, M. ( 1996). </a:t>
            </a:r>
            <a:r>
              <a:rPr lang="pt-PT" sz="2000" i="1" dirty="0" err="1"/>
              <a:t>The</a:t>
            </a:r>
            <a:r>
              <a:rPr lang="pt-PT" sz="2000" i="1" dirty="0"/>
              <a:t> </a:t>
            </a:r>
            <a:r>
              <a:rPr lang="pt-PT" sz="2000" i="1" dirty="0" err="1"/>
              <a:t>Anti-Group</a:t>
            </a:r>
            <a:r>
              <a:rPr lang="pt-PT" sz="2000" i="1" dirty="0"/>
              <a:t>. </a:t>
            </a:r>
            <a:r>
              <a:rPr lang="pt-PT" sz="2000" i="1" dirty="0" err="1"/>
              <a:t>Destructive</a:t>
            </a:r>
            <a:r>
              <a:rPr lang="pt-PT" sz="2000" i="1" dirty="0"/>
              <a:t> forces in </a:t>
            </a:r>
            <a:r>
              <a:rPr lang="pt-PT" sz="2000" i="1" dirty="0" err="1"/>
              <a:t>the</a:t>
            </a:r>
            <a:r>
              <a:rPr lang="pt-PT" sz="2000" i="1" dirty="0"/>
              <a:t> </a:t>
            </a:r>
            <a:r>
              <a:rPr lang="pt-PT" sz="2000" i="1" dirty="0" err="1"/>
              <a:t>group</a:t>
            </a:r>
            <a:r>
              <a:rPr lang="pt-PT" sz="2000" i="1" dirty="0"/>
              <a:t> </a:t>
            </a:r>
            <a:r>
              <a:rPr lang="pt-PT" sz="2000" i="1" dirty="0" err="1"/>
              <a:t>and</a:t>
            </a:r>
            <a:r>
              <a:rPr lang="pt-PT" sz="2000" i="1" dirty="0"/>
              <a:t> </a:t>
            </a:r>
            <a:r>
              <a:rPr lang="pt-PT" sz="2000" i="1" dirty="0" err="1"/>
              <a:t>their</a:t>
            </a:r>
            <a:r>
              <a:rPr lang="pt-PT" sz="2000" i="1" dirty="0"/>
              <a:t> </a:t>
            </a:r>
            <a:r>
              <a:rPr lang="pt-PT" sz="2000" i="1" dirty="0" err="1"/>
              <a:t>creative</a:t>
            </a:r>
            <a:r>
              <a:rPr lang="pt-PT" sz="2000" i="1" dirty="0"/>
              <a:t> </a:t>
            </a:r>
            <a:r>
              <a:rPr lang="pt-PT" sz="2000" i="1" dirty="0" err="1"/>
              <a:t>potential</a:t>
            </a:r>
            <a:r>
              <a:rPr lang="pt-PT" sz="2000" i="1" dirty="0"/>
              <a:t>. </a:t>
            </a:r>
            <a:r>
              <a:rPr lang="pt-PT" sz="2000" dirty="0"/>
              <a:t>Routledge.</a:t>
            </a:r>
          </a:p>
          <a:p>
            <a:pPr marL="3175" lvl="0" indent="0">
              <a:lnSpc>
                <a:spcPct val="80000"/>
              </a:lnSpc>
              <a:spcBef>
                <a:spcPts val="3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b="1" dirty="0" err="1"/>
              <a:t>Zimerman</a:t>
            </a:r>
            <a:r>
              <a:rPr lang="pt-PT" sz="2000" b="1" dirty="0"/>
              <a:t>, D. (2001).</a:t>
            </a:r>
            <a:r>
              <a:rPr lang="pt-PT" sz="2000" dirty="0"/>
              <a:t> Experiência Emocional </a:t>
            </a:r>
            <a:r>
              <a:rPr lang="pt-PT" sz="2000" dirty="0" err="1"/>
              <a:t>correctiva</a:t>
            </a:r>
            <a:r>
              <a:rPr lang="pt-PT" sz="2000" dirty="0"/>
              <a:t> In Vocabulário Contemporâneo de Psicanálise. Artmed, Porto Alegre, pp: 136.</a:t>
            </a:r>
          </a:p>
          <a:p>
            <a:pPr marL="3175" lvl="0" indent="0">
              <a:lnSpc>
                <a:spcPct val="80000"/>
              </a:lnSpc>
              <a:spcBef>
                <a:spcPts val="3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000" dirty="0"/>
              <a:t> </a:t>
            </a:r>
          </a:p>
          <a:p>
            <a:pPr marL="339725" lvl="0" indent="-336550">
              <a:lnSpc>
                <a:spcPct val="80000"/>
              </a:lnSpc>
              <a:spcBef>
                <a:spcPts val="3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000" b="1" dirty="0"/>
          </a:p>
          <a:p>
            <a:pPr marL="0" indent="0">
              <a:lnSpc>
                <a:spcPct val="80000"/>
              </a:lnSpc>
              <a:buNone/>
            </a:pPr>
            <a:endParaRPr lang="en-GB" altLang="pt-PT" sz="20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86ECD92-9CF2-69CB-3A53-87F70D86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7294D07-DC2F-35DE-DC8B-D9B1C402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32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7287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32A25-DC55-C487-18A5-C8D35F09A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0A2DEA2-3D27-DE76-02D1-0D46D8BE0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err="1"/>
              <a:t>Thank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for </a:t>
            </a:r>
            <a:r>
              <a:rPr lang="pt-PT" dirty="0" err="1"/>
              <a:t>your</a:t>
            </a:r>
            <a:r>
              <a:rPr lang="pt-PT" dirty="0"/>
              <a:t> </a:t>
            </a:r>
            <a:r>
              <a:rPr lang="pt-PT" dirty="0" err="1"/>
              <a:t>attention</a:t>
            </a:r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err="1"/>
              <a:t>isauramansoneto@gmail.com</a:t>
            </a:r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590CBC4-A5E8-9F6D-43D3-8B90D776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7FBBFA-15A3-0780-40E0-E53F5BF9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33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111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6878C-DBE1-2740-2BF1-F61E4F8B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8089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CE5B74F-16F8-1EFA-800C-D360D8C7A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058"/>
            <a:ext cx="10515600" cy="4832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 err="1"/>
              <a:t>The</a:t>
            </a:r>
            <a:r>
              <a:rPr lang="pt-PT" sz="2400" dirty="0"/>
              <a:t> Day Hospital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this</a:t>
            </a:r>
            <a:r>
              <a:rPr lang="pt-PT" sz="2400" dirty="0"/>
              <a:t> </a:t>
            </a:r>
            <a:r>
              <a:rPr lang="pt-PT" sz="2400" dirty="0" err="1"/>
              <a:t>department</a:t>
            </a:r>
            <a:r>
              <a:rPr lang="pt-PT" sz="2400" dirty="0"/>
              <a:t>, in 1950 </a:t>
            </a:r>
            <a:r>
              <a:rPr lang="pt-PT" sz="2400" dirty="0" err="1"/>
              <a:t>was</a:t>
            </a:r>
            <a:r>
              <a:rPr lang="pt-PT" sz="2400" dirty="0"/>
              <a:t> </a:t>
            </a:r>
            <a:r>
              <a:rPr lang="pt-PT" sz="2400" dirty="0" err="1"/>
              <a:t>its</a:t>
            </a:r>
            <a:r>
              <a:rPr lang="pt-PT" sz="2400" dirty="0"/>
              <a:t> </a:t>
            </a:r>
            <a:r>
              <a:rPr lang="pt-PT" sz="2400" dirty="0" err="1"/>
              <a:t>first</a:t>
            </a:r>
            <a:r>
              <a:rPr lang="pt-PT" sz="2400" dirty="0"/>
              <a:t> </a:t>
            </a:r>
            <a:r>
              <a:rPr lang="pt-PT" sz="2400" dirty="0" err="1"/>
              <a:t>unit</a:t>
            </a:r>
            <a:r>
              <a:rPr lang="pt-PT" sz="2400" dirty="0"/>
              <a:t>. 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[1950-1970] - </a:t>
            </a:r>
            <a:r>
              <a:rPr lang="pt-PT" sz="2400" dirty="0" err="1"/>
              <a:t>It</a:t>
            </a:r>
            <a:r>
              <a:rPr lang="pt-PT" sz="2400" dirty="0"/>
              <a:t> </a:t>
            </a:r>
            <a:r>
              <a:rPr lang="pt-PT" sz="2400" dirty="0" err="1"/>
              <a:t>was</a:t>
            </a:r>
            <a:r>
              <a:rPr lang="pt-PT" sz="2400" dirty="0"/>
              <a:t> a </a:t>
            </a:r>
            <a:r>
              <a:rPr lang="pt-PT" sz="2400" dirty="0" err="1"/>
              <a:t>melting</a:t>
            </a:r>
            <a:r>
              <a:rPr lang="pt-PT" sz="2400" dirty="0"/>
              <a:t> </a:t>
            </a:r>
            <a:r>
              <a:rPr lang="pt-PT" sz="2400" dirty="0" err="1"/>
              <a:t>pot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 </a:t>
            </a:r>
            <a:r>
              <a:rPr lang="pt-PT" sz="2400" dirty="0" err="1"/>
              <a:t>treated</a:t>
            </a:r>
            <a:r>
              <a:rPr lang="pt-PT" sz="2400" dirty="0"/>
              <a:t> </a:t>
            </a:r>
            <a:r>
              <a:rPr lang="pt-PT" sz="2400" dirty="0" err="1"/>
              <a:t>by</a:t>
            </a:r>
            <a:r>
              <a:rPr lang="pt-PT" sz="2400" dirty="0"/>
              <a:t> </a:t>
            </a:r>
            <a:r>
              <a:rPr lang="pt-PT" sz="2400" dirty="0" err="1"/>
              <a:t>psychiatrists</a:t>
            </a:r>
            <a:r>
              <a:rPr lang="pt-PT" sz="2400" dirty="0"/>
              <a:t> </a:t>
            </a:r>
            <a:r>
              <a:rPr lang="pt-PT" sz="2400" dirty="0" err="1"/>
              <a:t>with</a:t>
            </a:r>
            <a:r>
              <a:rPr lang="pt-PT" sz="2400" dirty="0"/>
              <a:t> </a:t>
            </a:r>
            <a:r>
              <a:rPr lang="pt-PT" sz="2400" dirty="0" err="1"/>
              <a:t>different</a:t>
            </a:r>
            <a:r>
              <a:rPr lang="pt-PT" sz="2400" dirty="0"/>
              <a:t> </a:t>
            </a:r>
            <a:r>
              <a:rPr lang="pt-PT" sz="2400" dirty="0" err="1"/>
              <a:t>theoretical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clinical</a:t>
            </a:r>
            <a:r>
              <a:rPr lang="pt-PT" sz="2400" dirty="0"/>
              <a:t> </a:t>
            </a:r>
            <a:r>
              <a:rPr lang="pt-PT" sz="2400" dirty="0" err="1"/>
              <a:t>approaches</a:t>
            </a:r>
            <a:r>
              <a:rPr lang="pt-PT" sz="2400" dirty="0"/>
              <a:t>; </a:t>
            </a:r>
            <a:r>
              <a:rPr lang="pt-PT" sz="2400" dirty="0" err="1"/>
              <a:t>thus</a:t>
            </a:r>
            <a:r>
              <a:rPr lang="pt-PT" sz="2400" dirty="0"/>
              <a:t>, 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day</a:t>
            </a:r>
            <a:r>
              <a:rPr lang="pt-PT" sz="2400" dirty="0"/>
              <a:t> Hospital </a:t>
            </a:r>
            <a:r>
              <a:rPr lang="pt-PT" sz="2400" dirty="0" err="1"/>
              <a:t>at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time </a:t>
            </a:r>
            <a:r>
              <a:rPr lang="pt-PT" sz="2400" dirty="0" err="1"/>
              <a:t>didn’t</a:t>
            </a:r>
            <a:r>
              <a:rPr lang="pt-PT" sz="2400" dirty="0"/>
              <a:t> </a:t>
            </a:r>
            <a:r>
              <a:rPr lang="pt-PT" sz="2400" dirty="0" err="1"/>
              <a:t>have</a:t>
            </a:r>
            <a:r>
              <a:rPr lang="pt-PT" sz="2400" dirty="0"/>
              <a:t> a </a:t>
            </a:r>
            <a:r>
              <a:rPr lang="pt-PT" sz="2400" dirty="0" err="1"/>
              <a:t>cohesive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coherent</a:t>
            </a:r>
            <a:r>
              <a:rPr lang="pt-PT" sz="2400" dirty="0"/>
              <a:t> </a:t>
            </a:r>
            <a:r>
              <a:rPr lang="pt-PT" sz="2400" dirty="0" err="1"/>
              <a:t>goup</a:t>
            </a:r>
            <a:r>
              <a:rPr lang="pt-PT" sz="2400" dirty="0"/>
              <a:t> team </a:t>
            </a:r>
            <a:r>
              <a:rPr lang="pt-PT" sz="2400" dirty="0" err="1"/>
              <a:t>neither</a:t>
            </a:r>
            <a:r>
              <a:rPr lang="pt-PT" sz="2400" dirty="0"/>
              <a:t> </a:t>
            </a:r>
            <a:r>
              <a:rPr lang="pt-PT" sz="2400" dirty="0" err="1"/>
              <a:t>an</a:t>
            </a:r>
            <a:r>
              <a:rPr lang="pt-PT" sz="2400" dirty="0"/>
              <a:t> </a:t>
            </a:r>
            <a:r>
              <a:rPr lang="pt-PT" sz="2400" dirty="0" err="1"/>
              <a:t>organized</a:t>
            </a:r>
            <a:r>
              <a:rPr lang="pt-PT" sz="2400" dirty="0"/>
              <a:t> </a:t>
            </a:r>
            <a:r>
              <a:rPr lang="pt-PT" sz="2400" dirty="0" err="1"/>
              <a:t>therapeutic</a:t>
            </a:r>
            <a:r>
              <a:rPr lang="pt-PT" sz="2400" dirty="0"/>
              <a:t> </a:t>
            </a:r>
            <a:r>
              <a:rPr lang="pt-PT" sz="2400" dirty="0" err="1"/>
              <a:t>structure</a:t>
            </a:r>
            <a:r>
              <a:rPr lang="pt-PT" sz="2400" dirty="0"/>
              <a:t>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760F1BB-7B06-2B2C-ED38-ACECCA94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6AD1006-8705-FCEE-7969-40808C54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797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9EFDF-7B03-C78A-AABF-33106066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191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</a:t>
            </a:r>
            <a:r>
              <a:rPr lang="pt-PT" sz="2800" b="1" dirty="0" err="1"/>
              <a:t>s</a:t>
            </a:r>
            <a:endParaRPr lang="pt-PT" sz="2800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521930A-646C-4F9C-FA2D-B3D0C5E6E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1241"/>
            <a:ext cx="10515600" cy="4915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400" dirty="0"/>
              <a:t>In </a:t>
            </a:r>
            <a:r>
              <a:rPr lang="pt-PT" sz="2400" b="1" dirty="0"/>
              <a:t>1977 </a:t>
            </a:r>
          </a:p>
          <a:p>
            <a:pPr marL="0" indent="0" algn="ctr">
              <a:buNone/>
            </a:pPr>
            <a:endParaRPr lang="pt-PT" sz="2400" b="1" dirty="0"/>
          </a:p>
          <a:p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group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young</a:t>
            </a:r>
            <a:r>
              <a:rPr lang="pt-PT" sz="2400" dirty="0"/>
              <a:t> </a:t>
            </a:r>
            <a:r>
              <a:rPr lang="pt-PT" sz="2400" dirty="0" err="1"/>
              <a:t>psychiatrists</a:t>
            </a:r>
            <a:r>
              <a:rPr lang="pt-PT" sz="2400" dirty="0"/>
              <a:t> </a:t>
            </a:r>
            <a:r>
              <a:rPr lang="pt-PT" sz="2400" dirty="0" err="1"/>
              <a:t>just</a:t>
            </a:r>
            <a:r>
              <a:rPr lang="pt-PT" sz="2400" dirty="0"/>
              <a:t> </a:t>
            </a:r>
            <a:r>
              <a:rPr lang="pt-PT" sz="2400" dirty="0" err="1"/>
              <a:t>mentioned</a:t>
            </a:r>
            <a:r>
              <a:rPr lang="pt-PT" sz="2400" dirty="0"/>
              <a:t> </a:t>
            </a:r>
            <a:r>
              <a:rPr lang="pt-PT" sz="2400" dirty="0" err="1"/>
              <a:t>decided</a:t>
            </a:r>
            <a:r>
              <a:rPr lang="pt-PT" sz="2400" dirty="0"/>
              <a:t> to reorganize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Day</a:t>
            </a:r>
            <a:r>
              <a:rPr lang="pt-PT" sz="2400" dirty="0"/>
              <a:t> Hospital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psychiatric</a:t>
            </a:r>
            <a:r>
              <a:rPr lang="pt-PT" sz="2400" dirty="0"/>
              <a:t> </a:t>
            </a:r>
            <a:r>
              <a:rPr lang="pt-PT" sz="2400" dirty="0" err="1"/>
              <a:t>service</a:t>
            </a:r>
            <a:r>
              <a:rPr lang="pt-PT" sz="2400" dirty="0"/>
              <a:t> </a:t>
            </a:r>
            <a:r>
              <a:rPr lang="pt-PT" sz="2400" dirty="0" err="1"/>
              <a:t>where</a:t>
            </a:r>
            <a:r>
              <a:rPr lang="pt-PT" sz="2400" dirty="0"/>
              <a:t> </a:t>
            </a:r>
            <a:r>
              <a:rPr lang="pt-PT" sz="2400" dirty="0" err="1"/>
              <a:t>they</a:t>
            </a:r>
            <a:r>
              <a:rPr lang="pt-PT" sz="2400" dirty="0"/>
              <a:t> </a:t>
            </a:r>
            <a:r>
              <a:rPr lang="pt-PT" sz="2400" dirty="0" err="1"/>
              <a:t>worked</a:t>
            </a:r>
            <a:r>
              <a:rPr lang="pt-PT" sz="2400" dirty="0"/>
              <a:t>,</a:t>
            </a:r>
          </a:p>
          <a:p>
            <a:r>
              <a:rPr lang="pt-PT" sz="2400" dirty="0" err="1"/>
              <a:t>into</a:t>
            </a:r>
            <a:r>
              <a:rPr lang="pt-PT" sz="2400" dirty="0"/>
              <a:t> a </a:t>
            </a:r>
            <a:r>
              <a:rPr lang="pt-PT" sz="2400" dirty="0" err="1"/>
              <a:t>dynamic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coherent</a:t>
            </a:r>
            <a:r>
              <a:rPr lang="pt-PT" sz="2400" dirty="0"/>
              <a:t> </a:t>
            </a:r>
            <a:r>
              <a:rPr lang="pt-PT" sz="2400" dirty="0" err="1"/>
              <a:t>structure</a:t>
            </a:r>
            <a:r>
              <a:rPr lang="pt-PT" sz="2400" dirty="0"/>
              <a:t> </a:t>
            </a:r>
            <a:r>
              <a:rPr lang="en-GB" sz="2400" dirty="0">
                <a:effectLst/>
                <a:ea typeface="Times New Roman" panose="02020603050405020304" pitchFamily="18" charset="0"/>
              </a:rPr>
              <a:t>within a psychoanalytic and groupanalytic framework, </a:t>
            </a:r>
            <a:endParaRPr lang="pt-PT" sz="2400" dirty="0"/>
          </a:p>
          <a:p>
            <a:r>
              <a:rPr lang="pt-PT" sz="2400" dirty="0"/>
              <a:t>in </a:t>
            </a:r>
            <a:r>
              <a:rPr lang="pt-PT" sz="2400" dirty="0" err="1"/>
              <a:t>order</a:t>
            </a:r>
            <a:r>
              <a:rPr lang="pt-PT" sz="2400" dirty="0"/>
              <a:t> to </a:t>
            </a:r>
            <a:r>
              <a:rPr lang="pt-PT" sz="2400" dirty="0" err="1"/>
              <a:t>treat</a:t>
            </a:r>
            <a:r>
              <a:rPr lang="pt-PT" sz="2400" dirty="0"/>
              <a:t> </a:t>
            </a:r>
            <a:r>
              <a:rPr lang="pt-PT" sz="2400" dirty="0" err="1"/>
              <a:t>severe</a:t>
            </a:r>
            <a:r>
              <a:rPr lang="pt-PT" sz="2400" dirty="0"/>
              <a:t> </a:t>
            </a:r>
            <a:r>
              <a:rPr lang="pt-PT" sz="2400" dirty="0" err="1"/>
              <a:t>psychiatric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 as </a:t>
            </a:r>
            <a:r>
              <a:rPr lang="pt-PT" sz="2400" dirty="0" err="1"/>
              <a:t>an</a:t>
            </a:r>
            <a:r>
              <a:rPr lang="pt-PT" sz="2400" dirty="0"/>
              <a:t> </a:t>
            </a:r>
            <a:r>
              <a:rPr lang="pt-PT" sz="2400" dirty="0" err="1"/>
              <a:t>alternative</a:t>
            </a:r>
            <a:r>
              <a:rPr lang="pt-PT" sz="2400" dirty="0"/>
              <a:t> to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inpatient</a:t>
            </a:r>
            <a:r>
              <a:rPr lang="pt-PT" sz="2400" dirty="0"/>
              <a:t> </a:t>
            </a:r>
            <a:r>
              <a:rPr lang="pt-PT" sz="2400" dirty="0" err="1"/>
              <a:t>setting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train</a:t>
            </a:r>
            <a:r>
              <a:rPr lang="pt-PT" sz="2400" dirty="0"/>
              <a:t> </a:t>
            </a:r>
            <a:r>
              <a:rPr lang="pt-PT" sz="2400" dirty="0" err="1"/>
              <a:t>psychiatrists</a:t>
            </a:r>
            <a:r>
              <a:rPr lang="pt-PT" sz="2400" dirty="0"/>
              <a:t>, </a:t>
            </a:r>
            <a:r>
              <a:rPr lang="pt-PT" sz="2400" dirty="0" err="1"/>
              <a:t>psychologists</a:t>
            </a:r>
            <a:r>
              <a:rPr lang="pt-PT" sz="2400" dirty="0"/>
              <a:t>, </a:t>
            </a:r>
            <a:r>
              <a:rPr lang="pt-PT" sz="2400" dirty="0" err="1"/>
              <a:t>nurses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medical </a:t>
            </a:r>
            <a:r>
              <a:rPr lang="pt-PT" sz="2400" dirty="0" err="1"/>
              <a:t>students</a:t>
            </a:r>
            <a:r>
              <a:rPr lang="pt-PT" sz="2400" dirty="0"/>
              <a:t>.</a:t>
            </a:r>
          </a:p>
          <a:p>
            <a:r>
              <a:rPr lang="pt-PT" sz="2400" dirty="0" err="1"/>
              <a:t>Groups</a:t>
            </a:r>
            <a:r>
              <a:rPr lang="pt-PT" sz="2400" dirty="0"/>
              <a:t> </a:t>
            </a:r>
            <a:r>
              <a:rPr lang="pt-PT" sz="2400" dirty="0" err="1"/>
              <a:t>were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dominant</a:t>
            </a:r>
            <a:r>
              <a:rPr lang="pt-PT" sz="2400" dirty="0"/>
              <a:t> </a:t>
            </a:r>
            <a:r>
              <a:rPr lang="pt-PT" sz="2400" dirty="0" err="1"/>
              <a:t>form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therapeutic</a:t>
            </a:r>
            <a:r>
              <a:rPr lang="pt-PT" sz="2400" dirty="0"/>
              <a:t> </a:t>
            </a:r>
            <a:r>
              <a:rPr lang="pt-PT" sz="2400" dirty="0" err="1"/>
              <a:t>action</a:t>
            </a:r>
            <a:r>
              <a:rPr lang="pt-PT" sz="2400" dirty="0"/>
              <a:t>. 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2B2E9BC-3D50-1779-939E-5ADBC13D9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C219C05-59F5-4D48-5A11-D303E8DF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871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471BE-7C10-9872-F16E-5F23E569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F50E4A9-CAE4-AEE1-CEE9-6821CF54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52" y="1187669"/>
            <a:ext cx="10996448" cy="4989294"/>
          </a:xfrm>
        </p:spPr>
        <p:txBody>
          <a:bodyPr>
            <a:normAutofit fontScale="92500" lnSpcReduction="20000"/>
          </a:bodyPr>
          <a:lstStyle/>
          <a:p>
            <a:pPr marL="3175" lvl="0" indent="0" algn="ctr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b="1" dirty="0" err="1"/>
              <a:t>Day</a:t>
            </a:r>
            <a:r>
              <a:rPr lang="pt-PT" sz="2600" b="1" dirty="0"/>
              <a:t> Hospital </a:t>
            </a:r>
            <a:r>
              <a:rPr lang="pt-PT" sz="2600" b="1" dirty="0" err="1"/>
              <a:t>Patients</a:t>
            </a:r>
            <a:endParaRPr lang="pt-PT" sz="2600" b="1" dirty="0"/>
          </a:p>
          <a:p>
            <a:pPr marL="3175" lvl="0" indent="0" algn="ctr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b="1" dirty="0" err="1"/>
              <a:t>Nosologies</a:t>
            </a:r>
            <a:r>
              <a:rPr lang="pt-PT" sz="2600" b="1" dirty="0"/>
              <a:t> – </a:t>
            </a:r>
            <a:r>
              <a:rPr lang="pt-PT" sz="2600" b="1" dirty="0" err="1"/>
              <a:t>Int</a:t>
            </a:r>
            <a:r>
              <a:rPr lang="pt-PT" sz="2600" b="1" dirty="0"/>
              <a:t>. </a:t>
            </a:r>
            <a:r>
              <a:rPr lang="pt-PT" sz="2600" b="1" dirty="0" err="1"/>
              <a:t>Classifications</a:t>
            </a:r>
            <a:endParaRPr lang="pt-PT" sz="2600" b="1" dirty="0"/>
          </a:p>
          <a:p>
            <a:pPr marL="339725" lvl="0" indent="-336550" algn="ctr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600" dirty="0"/>
          </a:p>
          <a:p>
            <a:pPr marL="339725" lvl="0" indent="-336550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 err="1"/>
              <a:t>Schizophrenia</a:t>
            </a:r>
            <a:r>
              <a:rPr lang="pt-PT" sz="2600" dirty="0"/>
              <a:t>, </a:t>
            </a:r>
            <a:r>
              <a:rPr lang="pt-PT" sz="2600" dirty="0" err="1"/>
              <a:t>schizotipal</a:t>
            </a:r>
            <a:r>
              <a:rPr lang="pt-PT" sz="2600" dirty="0"/>
              <a:t> </a:t>
            </a:r>
            <a:r>
              <a:rPr lang="pt-PT" sz="2600" dirty="0" err="1"/>
              <a:t>and</a:t>
            </a:r>
            <a:r>
              <a:rPr lang="pt-PT" sz="2600" dirty="0"/>
              <a:t> </a:t>
            </a:r>
            <a:r>
              <a:rPr lang="pt-PT" sz="2600" dirty="0" err="1"/>
              <a:t>delusional</a:t>
            </a:r>
            <a:r>
              <a:rPr lang="pt-PT" sz="2600" dirty="0"/>
              <a:t> </a:t>
            </a:r>
            <a:r>
              <a:rPr lang="pt-PT" sz="2600" dirty="0" err="1"/>
              <a:t>disorders</a:t>
            </a:r>
            <a:endParaRPr lang="pt-PT" sz="2600" dirty="0"/>
          </a:p>
          <a:p>
            <a:pPr marL="339725" lvl="0" indent="-336550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 err="1"/>
              <a:t>Mood</a:t>
            </a:r>
            <a:r>
              <a:rPr lang="pt-PT" sz="2600" dirty="0"/>
              <a:t> (</a:t>
            </a:r>
            <a:r>
              <a:rPr lang="pt-PT" sz="2600" dirty="0" err="1"/>
              <a:t>affective</a:t>
            </a:r>
            <a:r>
              <a:rPr lang="pt-PT" sz="2600" dirty="0"/>
              <a:t>) </a:t>
            </a:r>
            <a:r>
              <a:rPr lang="pt-PT" sz="2600" dirty="0" err="1"/>
              <a:t>disorders</a:t>
            </a:r>
            <a:r>
              <a:rPr lang="pt-PT" sz="2600" dirty="0"/>
              <a:t> </a:t>
            </a:r>
          </a:p>
          <a:p>
            <a:pPr marL="339725" lvl="0" indent="-336550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 err="1"/>
              <a:t>Personality</a:t>
            </a:r>
            <a:r>
              <a:rPr lang="pt-PT" sz="2600" dirty="0"/>
              <a:t> </a:t>
            </a:r>
            <a:r>
              <a:rPr lang="pt-PT" sz="2600" dirty="0" err="1"/>
              <a:t>Disorders</a:t>
            </a:r>
            <a:r>
              <a:rPr lang="pt-PT" sz="2600" dirty="0"/>
              <a:t> </a:t>
            </a:r>
          </a:p>
          <a:p>
            <a:pPr marL="339725" lvl="0" indent="-336550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 err="1"/>
              <a:t>Anxiety</a:t>
            </a:r>
            <a:r>
              <a:rPr lang="pt-PT" sz="2600" dirty="0"/>
              <a:t> </a:t>
            </a:r>
            <a:r>
              <a:rPr lang="pt-PT" sz="2600" dirty="0" err="1"/>
              <a:t>and</a:t>
            </a:r>
            <a:r>
              <a:rPr lang="pt-PT" sz="2600" dirty="0"/>
              <a:t> </a:t>
            </a:r>
            <a:r>
              <a:rPr lang="pt-PT" sz="2600" dirty="0" err="1"/>
              <a:t>Somatoform</a:t>
            </a:r>
            <a:r>
              <a:rPr lang="pt-PT" sz="2600" dirty="0"/>
              <a:t> </a:t>
            </a:r>
            <a:r>
              <a:rPr lang="pt-PT" sz="2600" dirty="0" err="1"/>
              <a:t>disorders</a:t>
            </a:r>
            <a:endParaRPr lang="pt-PT" sz="2600" dirty="0"/>
          </a:p>
          <a:p>
            <a:pPr marL="339725" lvl="0" indent="-336550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600" dirty="0"/>
          </a:p>
          <a:p>
            <a:pPr marL="3175" lvl="0" indent="0" algn="ctr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/>
              <a:t>                           </a:t>
            </a:r>
            <a:r>
              <a:rPr lang="pt-PT" sz="2600" dirty="0" err="1"/>
              <a:t>Co-morbidity</a:t>
            </a:r>
            <a:r>
              <a:rPr lang="pt-PT" sz="2600" dirty="0"/>
              <a:t> – 50 – 60%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BB71ACF-2AFF-06DA-34E0-E639D32E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AED9077-1A73-2389-F678-9C1081AA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583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2687D-3B4B-53A5-1320-2C882DE9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8E48482-91B8-709A-D7C9-5D1F77435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78" y="1150310"/>
            <a:ext cx="10515600" cy="5206040"/>
          </a:xfrm>
        </p:spPr>
        <p:txBody>
          <a:bodyPr>
            <a:noAutofit/>
          </a:bodyPr>
          <a:lstStyle/>
          <a:p>
            <a:pPr marL="3175" lvl="0" indent="0" algn="ctr"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>
                <a:solidFill>
                  <a:srgbClr val="000099"/>
                </a:solidFill>
              </a:rPr>
              <a:t>II.2 – </a:t>
            </a:r>
            <a:r>
              <a:rPr lang="pt-PT" sz="2400" b="1" dirty="0" err="1">
                <a:solidFill>
                  <a:srgbClr val="000099"/>
                </a:solidFill>
              </a:rPr>
              <a:t>Patients</a:t>
            </a:r>
            <a:r>
              <a:rPr lang="pt-PT" sz="2400" b="1" dirty="0">
                <a:solidFill>
                  <a:srgbClr val="000099"/>
                </a:solidFill>
              </a:rPr>
              <a:t>’ </a:t>
            </a:r>
            <a:r>
              <a:rPr lang="pt-PT" sz="2400" b="1" dirty="0" err="1">
                <a:solidFill>
                  <a:srgbClr val="000099"/>
                </a:solidFill>
              </a:rPr>
              <a:t>Features</a:t>
            </a:r>
            <a:r>
              <a:rPr lang="pt-PT" sz="2400" b="1" dirty="0">
                <a:solidFill>
                  <a:srgbClr val="000099"/>
                </a:solidFill>
              </a:rPr>
              <a:t> </a:t>
            </a:r>
            <a:r>
              <a:rPr lang="pt-PT" sz="2400" b="1" dirty="0" err="1">
                <a:solidFill>
                  <a:srgbClr val="000099"/>
                </a:solidFill>
              </a:rPr>
              <a:t>cont</a:t>
            </a:r>
            <a:r>
              <a:rPr lang="pt-PT" sz="2400" b="1" dirty="0">
                <a:solidFill>
                  <a:srgbClr val="000099"/>
                </a:solidFill>
              </a:rPr>
              <a:t>.</a:t>
            </a:r>
          </a:p>
          <a:p>
            <a:pPr marL="339725" lvl="0" indent="-336550" algn="ctr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b="1" dirty="0">
              <a:solidFill>
                <a:srgbClr val="000099"/>
              </a:solidFill>
            </a:endParaRP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b="1" dirty="0" err="1"/>
              <a:t>Dynamic</a:t>
            </a:r>
            <a:r>
              <a:rPr lang="pt-PT" sz="2400" b="1" dirty="0"/>
              <a:t> </a:t>
            </a:r>
            <a:r>
              <a:rPr lang="pt-PT" sz="2400" b="1" dirty="0" err="1"/>
              <a:t>diagnosis</a:t>
            </a:r>
            <a:r>
              <a:rPr lang="pt-PT" sz="2400" b="1" dirty="0"/>
              <a:t>: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Damaged</a:t>
            </a:r>
            <a:r>
              <a:rPr lang="pt-PT" sz="2400" dirty="0"/>
              <a:t> </a:t>
            </a:r>
            <a:r>
              <a:rPr lang="pt-PT" sz="2400" dirty="0" err="1"/>
              <a:t>early</a:t>
            </a:r>
            <a:r>
              <a:rPr lang="pt-PT" sz="2400" dirty="0"/>
              <a:t> </a:t>
            </a:r>
            <a:r>
              <a:rPr lang="pt-PT" sz="2400" dirty="0" err="1"/>
              <a:t>object</a:t>
            </a:r>
            <a:r>
              <a:rPr lang="pt-PT" sz="2400" dirty="0"/>
              <a:t> </a:t>
            </a:r>
            <a:r>
              <a:rPr lang="pt-PT" sz="2400" dirty="0" err="1"/>
              <a:t>relations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Narcissistic</a:t>
            </a:r>
            <a:r>
              <a:rPr lang="pt-PT" sz="2400" dirty="0"/>
              <a:t> injuries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Ego </a:t>
            </a:r>
            <a:r>
              <a:rPr lang="pt-PT" sz="2400" dirty="0" err="1"/>
              <a:t>fragility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Low</a:t>
            </a:r>
            <a:r>
              <a:rPr lang="pt-PT" sz="2400" dirty="0"/>
              <a:t> self-</a:t>
            </a:r>
            <a:r>
              <a:rPr lang="pt-PT" sz="2400" dirty="0" err="1"/>
              <a:t>esteem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Unstructered</a:t>
            </a:r>
            <a:r>
              <a:rPr lang="pt-PT" sz="2400" dirty="0"/>
              <a:t> Superego 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Primitive</a:t>
            </a:r>
            <a:r>
              <a:rPr lang="pt-PT" sz="2400" dirty="0"/>
              <a:t> </a:t>
            </a:r>
            <a:r>
              <a:rPr lang="pt-PT" sz="2400" dirty="0" err="1"/>
              <a:t>defensive</a:t>
            </a:r>
            <a:r>
              <a:rPr lang="pt-PT" sz="2400" dirty="0"/>
              <a:t> </a:t>
            </a:r>
            <a:r>
              <a:rPr lang="pt-PT" sz="2400" dirty="0" err="1"/>
              <a:t>mechanisms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Fragmentation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separation</a:t>
            </a:r>
            <a:r>
              <a:rPr lang="pt-PT" sz="2400" dirty="0"/>
              <a:t> </a:t>
            </a:r>
            <a:r>
              <a:rPr lang="pt-PT" sz="2400" dirty="0" err="1"/>
              <a:t>anxieties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Extreme </a:t>
            </a:r>
            <a:r>
              <a:rPr lang="pt-PT" sz="2400" dirty="0" err="1"/>
              <a:t>dependency</a:t>
            </a:r>
            <a:endParaRPr lang="pt-PT" sz="2400" dirty="0"/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Mentalization</a:t>
            </a:r>
            <a:r>
              <a:rPr lang="pt-PT" sz="2400" dirty="0"/>
              <a:t> </a:t>
            </a:r>
            <a:r>
              <a:rPr lang="pt-PT" sz="2400" dirty="0" err="1"/>
              <a:t>failure</a:t>
            </a:r>
            <a:r>
              <a:rPr lang="pt-PT" sz="2400" dirty="0"/>
              <a:t> ( </a:t>
            </a:r>
            <a:r>
              <a:rPr lang="pt-PT" sz="2400" i="1" dirty="0" err="1"/>
              <a:t>Bateman</a:t>
            </a:r>
            <a:r>
              <a:rPr lang="pt-PT" sz="2400" i="1" dirty="0"/>
              <a:t> </a:t>
            </a:r>
            <a:r>
              <a:rPr lang="pt-PT" sz="2400" i="1" dirty="0" err="1"/>
              <a:t>and</a:t>
            </a:r>
            <a:r>
              <a:rPr lang="pt-PT" sz="2400" i="1" dirty="0"/>
              <a:t> </a:t>
            </a:r>
            <a:r>
              <a:rPr lang="pt-PT" sz="2400" i="1" dirty="0" err="1"/>
              <a:t>Fonagy</a:t>
            </a:r>
            <a:r>
              <a:rPr lang="pt-PT" sz="2400" i="1" dirty="0"/>
              <a:t>, 2004)</a:t>
            </a:r>
          </a:p>
          <a:p>
            <a:pPr marL="339725" lvl="0" indent="-336550"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Profound</a:t>
            </a:r>
            <a:r>
              <a:rPr lang="pt-PT" sz="2400" dirty="0"/>
              <a:t> social </a:t>
            </a:r>
            <a:r>
              <a:rPr lang="pt-PT" sz="2400" dirty="0" err="1"/>
              <a:t>difficulties</a:t>
            </a:r>
            <a:endParaRPr lang="pt-PT" sz="2400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80F9050-5913-CAF4-84F2-4C7CA57B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C783CA2-33EA-4B45-0025-CB97219A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711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9F516-B429-6943-292A-13C54EED5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140"/>
          </a:xfrm>
        </p:spPr>
        <p:txBody>
          <a:bodyPr>
            <a:no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E8C5A36-D809-EFB5-C7C0-414E1E772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007"/>
            <a:ext cx="10515600" cy="4865956"/>
          </a:xfrm>
        </p:spPr>
        <p:txBody>
          <a:bodyPr/>
          <a:lstStyle/>
          <a:p>
            <a:pPr marL="3175" lvl="0" indent="0" algn="ctr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After</a:t>
            </a:r>
            <a:r>
              <a:rPr lang="pt-PT" sz="2400" dirty="0"/>
              <a:t> </a:t>
            </a:r>
            <a:r>
              <a:rPr lang="pt-PT" sz="2400" dirty="0" err="1"/>
              <a:t>decades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institutional</a:t>
            </a:r>
            <a:r>
              <a:rPr lang="pt-PT" sz="2400" dirty="0"/>
              <a:t> </a:t>
            </a:r>
            <a:r>
              <a:rPr lang="pt-PT" sz="2400" dirty="0" err="1"/>
              <a:t>work</a:t>
            </a:r>
            <a:r>
              <a:rPr lang="pt-PT" sz="2400" dirty="0"/>
              <a:t>  </a:t>
            </a:r>
          </a:p>
          <a:p>
            <a:pPr marL="3175" lvl="0" indent="0" algn="ctr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/>
              <a:t>in </a:t>
            </a:r>
            <a:r>
              <a:rPr lang="pt-PT" sz="2400" dirty="0" err="1"/>
              <a:t>our</a:t>
            </a:r>
            <a:r>
              <a:rPr lang="pt-PT" sz="2400" dirty="0"/>
              <a:t> </a:t>
            </a:r>
            <a:r>
              <a:rPr lang="pt-PT" sz="2400" dirty="0" err="1"/>
              <a:t>Day</a:t>
            </a:r>
            <a:r>
              <a:rPr lang="pt-PT" sz="2400" dirty="0"/>
              <a:t> Hospital</a:t>
            </a:r>
          </a:p>
          <a:p>
            <a:pPr marL="339725" lvl="0" indent="-336550" algn="ctr">
              <a:lnSpc>
                <a:spcPct val="15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400" dirty="0"/>
          </a:p>
          <a:p>
            <a:pPr marL="3175" lvl="0" indent="0">
              <a:lnSpc>
                <a:spcPct val="15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had</a:t>
            </a:r>
            <a:r>
              <a:rPr lang="pt-PT" sz="2400" dirty="0"/>
              <a:t> </a:t>
            </a:r>
            <a:r>
              <a:rPr lang="pt-PT" sz="2400" dirty="0" err="1"/>
              <a:t>definitely</a:t>
            </a:r>
            <a:r>
              <a:rPr lang="pt-PT" sz="2400" dirty="0"/>
              <a:t> </a:t>
            </a:r>
            <a:r>
              <a:rPr lang="pt-PT" sz="2400" dirty="0" err="1"/>
              <a:t>confirmed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importance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family</a:t>
            </a:r>
            <a:r>
              <a:rPr lang="pt-PT" sz="2400" dirty="0"/>
              <a:t> </a:t>
            </a:r>
            <a:r>
              <a:rPr lang="pt-PT" sz="2400" dirty="0" err="1"/>
              <a:t>relationships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interactions</a:t>
            </a:r>
            <a:r>
              <a:rPr lang="pt-PT" sz="2400" dirty="0"/>
              <a:t>, in </a:t>
            </a:r>
            <a:r>
              <a:rPr lang="pt-PT" sz="2400" dirty="0" err="1"/>
              <a:t>the</a:t>
            </a:r>
            <a:r>
              <a:rPr lang="pt-PT" sz="2400" dirty="0"/>
              <a:t> genesis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psychopathology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therapeutic</a:t>
            </a:r>
            <a:r>
              <a:rPr lang="pt-PT" sz="2400" dirty="0"/>
              <a:t> </a:t>
            </a:r>
            <a:r>
              <a:rPr lang="pt-PT" sz="2400" dirty="0" err="1"/>
              <a:t>evolution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our</a:t>
            </a:r>
            <a:r>
              <a:rPr lang="pt-PT" sz="2400" dirty="0"/>
              <a:t> </a:t>
            </a:r>
            <a:r>
              <a:rPr lang="pt-PT" sz="2400" dirty="0" err="1"/>
              <a:t>patients</a:t>
            </a:r>
            <a:r>
              <a:rPr lang="pt-PT" sz="2400" dirty="0"/>
              <a:t>. 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F6F5F05-1C71-5B2A-4028-EB26B8DF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F3B76BA-4719-40CA-0636-334FE265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036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7E8EC-ECC8-0036-85DE-BD69B5F2B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174"/>
          </a:xfrm>
        </p:spPr>
        <p:txBody>
          <a:bodyPr>
            <a:normAutofit/>
          </a:bodyPr>
          <a:lstStyle/>
          <a:p>
            <a:pPr algn="ctr"/>
            <a:r>
              <a:rPr lang="pt-PT" sz="2800" b="0" dirty="0"/>
              <a:t>MFG s in Portugal – </a:t>
            </a:r>
            <a:r>
              <a:rPr lang="pt-PT" sz="2800" b="0" dirty="0" err="1"/>
              <a:t>Multifamily</a:t>
            </a:r>
            <a:r>
              <a:rPr lang="pt-PT" sz="2800" b="0" dirty="0"/>
              <a:t> </a:t>
            </a:r>
            <a:r>
              <a:rPr lang="pt-PT" sz="2800" b="0" dirty="0" err="1"/>
              <a:t>Group</a:t>
            </a:r>
            <a:r>
              <a:rPr lang="pt-PT" sz="2800" b="0" dirty="0"/>
              <a:t> </a:t>
            </a:r>
            <a:r>
              <a:rPr lang="pt-PT" sz="2800" b="0" dirty="0" err="1"/>
              <a:t>Analysis</a:t>
            </a:r>
            <a:endParaRPr lang="pt-PT" sz="2800" b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B3AA1B9-67BF-0615-BFE6-DF6685928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142"/>
            <a:ext cx="10515600" cy="4777821"/>
          </a:xfrm>
        </p:spPr>
        <p:txBody>
          <a:bodyPr>
            <a:normAutofit lnSpcReduction="10000"/>
          </a:bodyPr>
          <a:lstStyle/>
          <a:p>
            <a:pPr marL="3175" lvl="0" indent="0">
              <a:lnSpc>
                <a:spcPct val="9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i="1" dirty="0"/>
              <a:t>“</a:t>
            </a:r>
            <a:r>
              <a:rPr lang="pt-PT" sz="2600" dirty="0" err="1"/>
              <a:t>Our</a:t>
            </a:r>
            <a:r>
              <a:rPr lang="pt-PT" sz="2600" dirty="0"/>
              <a:t> </a:t>
            </a:r>
            <a:r>
              <a:rPr lang="pt-PT" sz="2600" dirty="0" err="1"/>
              <a:t>experience</a:t>
            </a:r>
            <a:r>
              <a:rPr lang="pt-PT" sz="2600" dirty="0"/>
              <a:t> </a:t>
            </a:r>
            <a:r>
              <a:rPr lang="pt-PT" sz="2600" dirty="0" err="1"/>
              <a:t>with</a:t>
            </a:r>
            <a:r>
              <a:rPr lang="pt-PT" sz="2600" dirty="0"/>
              <a:t> </a:t>
            </a:r>
            <a:r>
              <a:rPr lang="pt-PT" sz="2600" dirty="0" err="1"/>
              <a:t>young</a:t>
            </a:r>
            <a:r>
              <a:rPr lang="pt-PT" sz="2600" dirty="0"/>
              <a:t> </a:t>
            </a:r>
            <a:r>
              <a:rPr lang="pt-PT" sz="2600" dirty="0" err="1"/>
              <a:t>patients</a:t>
            </a:r>
            <a:r>
              <a:rPr lang="pt-PT" sz="2600" dirty="0"/>
              <a:t>, </a:t>
            </a:r>
            <a:r>
              <a:rPr lang="pt-PT" sz="2600" dirty="0" err="1"/>
              <a:t>who</a:t>
            </a:r>
            <a:r>
              <a:rPr lang="pt-PT" sz="2600" dirty="0"/>
              <a:t> are </a:t>
            </a:r>
            <a:r>
              <a:rPr lang="pt-PT" sz="2600" dirty="0" err="1"/>
              <a:t>very</a:t>
            </a:r>
            <a:r>
              <a:rPr lang="pt-PT" sz="2600" dirty="0"/>
              <a:t> </a:t>
            </a:r>
            <a:r>
              <a:rPr lang="pt-PT" sz="2600" dirty="0" err="1"/>
              <a:t>dependent</a:t>
            </a:r>
            <a:r>
              <a:rPr lang="pt-PT" sz="2600" dirty="0"/>
              <a:t> </a:t>
            </a:r>
            <a:r>
              <a:rPr lang="pt-PT" sz="2600" dirty="0" err="1"/>
              <a:t>on</a:t>
            </a:r>
            <a:r>
              <a:rPr lang="pt-PT" sz="2600" dirty="0"/>
              <a:t> </a:t>
            </a:r>
            <a:r>
              <a:rPr lang="pt-PT" sz="2600" dirty="0" err="1"/>
              <a:t>their</a:t>
            </a:r>
            <a:r>
              <a:rPr lang="pt-PT" sz="2600" dirty="0"/>
              <a:t> </a:t>
            </a:r>
            <a:r>
              <a:rPr lang="pt-PT" sz="2600" dirty="0" err="1"/>
              <a:t>families</a:t>
            </a:r>
            <a:r>
              <a:rPr lang="pt-PT" sz="2600" dirty="0"/>
              <a:t>, shows </a:t>
            </a:r>
            <a:r>
              <a:rPr lang="pt-PT" sz="2600" dirty="0" err="1"/>
              <a:t>that</a:t>
            </a:r>
            <a:r>
              <a:rPr lang="pt-PT" sz="2600" dirty="0"/>
              <a:t>:</a:t>
            </a:r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600" b="1" dirty="0"/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/>
              <a:t>    </a:t>
            </a:r>
            <a:r>
              <a:rPr lang="pt-PT" sz="2600" dirty="0" err="1"/>
              <a:t>If</a:t>
            </a:r>
            <a:r>
              <a:rPr lang="pt-PT" sz="2600" dirty="0"/>
              <a:t> </a:t>
            </a:r>
            <a:r>
              <a:rPr lang="pt-PT" sz="2600" dirty="0" err="1"/>
              <a:t>we</a:t>
            </a:r>
            <a:r>
              <a:rPr lang="pt-PT" sz="2600" dirty="0"/>
              <a:t> </a:t>
            </a:r>
            <a:r>
              <a:rPr lang="pt-PT" sz="2600" dirty="0" err="1"/>
              <a:t>don’t</a:t>
            </a:r>
            <a:r>
              <a:rPr lang="pt-PT" sz="2600" dirty="0"/>
              <a:t> </a:t>
            </a:r>
            <a:r>
              <a:rPr lang="pt-PT" sz="2600" dirty="0" err="1"/>
              <a:t>attend</a:t>
            </a:r>
            <a:r>
              <a:rPr lang="pt-PT" sz="2600" dirty="0"/>
              <a:t> </a:t>
            </a:r>
            <a:r>
              <a:rPr lang="pt-PT" sz="2600" dirty="0" err="1"/>
              <a:t>and</a:t>
            </a:r>
            <a:r>
              <a:rPr lang="pt-PT" sz="2600" dirty="0"/>
              <a:t> </a:t>
            </a:r>
            <a:r>
              <a:rPr lang="pt-PT" sz="2600" dirty="0" err="1"/>
              <a:t>support</a:t>
            </a:r>
            <a:r>
              <a:rPr lang="pt-PT" sz="2600" dirty="0"/>
              <a:t> </a:t>
            </a:r>
            <a:r>
              <a:rPr lang="pt-PT" sz="2600" dirty="0" err="1"/>
              <a:t>their</a:t>
            </a:r>
            <a:r>
              <a:rPr lang="pt-PT" sz="2600" dirty="0"/>
              <a:t> </a:t>
            </a:r>
            <a:r>
              <a:rPr lang="pt-PT" sz="2600" dirty="0" err="1"/>
              <a:t>parents</a:t>
            </a:r>
            <a:r>
              <a:rPr lang="pt-PT" sz="2600" dirty="0"/>
              <a:t>, </a:t>
            </a:r>
            <a:r>
              <a:rPr lang="pt-PT" sz="2600" dirty="0" err="1"/>
              <a:t>or</a:t>
            </a:r>
            <a:endParaRPr lang="pt-PT" sz="2600" dirty="0"/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/>
              <a:t>    </a:t>
            </a:r>
            <a:r>
              <a:rPr lang="pt-PT" sz="2600" dirty="0" err="1"/>
              <a:t>even</a:t>
            </a:r>
            <a:r>
              <a:rPr lang="pt-PT" sz="2600" dirty="0"/>
              <a:t> </a:t>
            </a:r>
            <a:r>
              <a:rPr lang="pt-PT" sz="2600" dirty="0" err="1"/>
              <a:t>offer</a:t>
            </a:r>
            <a:r>
              <a:rPr lang="pt-PT" sz="2600" dirty="0"/>
              <a:t> </a:t>
            </a:r>
            <a:r>
              <a:rPr lang="pt-PT" sz="2600" dirty="0" err="1"/>
              <a:t>them</a:t>
            </a:r>
            <a:r>
              <a:rPr lang="pt-PT" sz="2600" dirty="0"/>
              <a:t> some </a:t>
            </a:r>
            <a:r>
              <a:rPr lang="pt-PT" sz="2600" dirty="0" err="1"/>
              <a:t>treatment</a:t>
            </a:r>
            <a:r>
              <a:rPr lang="pt-PT" sz="2600" dirty="0"/>
              <a:t>,</a:t>
            </a:r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600" dirty="0"/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/>
              <a:t>   </a:t>
            </a:r>
            <a:r>
              <a:rPr lang="pt-PT" sz="2600" dirty="0" err="1"/>
              <a:t>These</a:t>
            </a:r>
            <a:r>
              <a:rPr lang="pt-PT" sz="2600" dirty="0"/>
              <a:t> </a:t>
            </a:r>
            <a:r>
              <a:rPr lang="pt-PT" sz="2600" dirty="0" err="1"/>
              <a:t>youths</a:t>
            </a:r>
            <a:r>
              <a:rPr lang="pt-PT" sz="2600" dirty="0"/>
              <a:t> </a:t>
            </a:r>
            <a:r>
              <a:rPr lang="pt-PT" sz="2600" dirty="0" err="1"/>
              <a:t>will</a:t>
            </a:r>
            <a:r>
              <a:rPr lang="pt-PT" sz="2600" dirty="0"/>
              <a:t> take </a:t>
            </a:r>
            <a:r>
              <a:rPr lang="pt-PT" sz="2600" dirty="0" err="1"/>
              <a:t>the</a:t>
            </a:r>
            <a:r>
              <a:rPr lang="pt-PT" sz="2600" dirty="0"/>
              <a:t> </a:t>
            </a:r>
            <a:r>
              <a:rPr lang="pt-PT" sz="2600" dirty="0" err="1"/>
              <a:t>risk</a:t>
            </a:r>
            <a:r>
              <a:rPr lang="pt-PT" sz="2600" dirty="0"/>
              <a:t> </a:t>
            </a:r>
            <a:r>
              <a:rPr lang="pt-PT" sz="2600" dirty="0" err="1"/>
              <a:t>of</a:t>
            </a:r>
            <a:r>
              <a:rPr lang="pt-PT" sz="2600" dirty="0"/>
              <a:t> </a:t>
            </a:r>
            <a:r>
              <a:rPr lang="pt-PT" sz="2600" dirty="0" err="1"/>
              <a:t>not</a:t>
            </a:r>
            <a:r>
              <a:rPr lang="pt-PT" sz="2600" dirty="0"/>
              <a:t> </a:t>
            </a:r>
            <a:r>
              <a:rPr lang="pt-PT" sz="2600" dirty="0" err="1"/>
              <a:t>getting</a:t>
            </a:r>
            <a:r>
              <a:rPr lang="pt-PT" sz="2600" dirty="0"/>
              <a:t> </a:t>
            </a:r>
            <a:r>
              <a:rPr lang="pt-PT" sz="2600" dirty="0" err="1"/>
              <a:t>started</a:t>
            </a:r>
            <a:r>
              <a:rPr lang="pt-PT" sz="2600" dirty="0"/>
              <a:t> </a:t>
            </a:r>
            <a:r>
              <a:rPr lang="pt-PT" sz="2600" dirty="0" err="1"/>
              <a:t>on</a:t>
            </a:r>
            <a:r>
              <a:rPr lang="pt-PT" sz="2600" dirty="0"/>
              <a:t> </a:t>
            </a:r>
            <a:r>
              <a:rPr lang="pt-PT" sz="2600" dirty="0" err="1"/>
              <a:t>the</a:t>
            </a:r>
            <a:r>
              <a:rPr lang="pt-PT" sz="2600" dirty="0"/>
              <a:t> </a:t>
            </a:r>
            <a:r>
              <a:rPr lang="pt-PT" sz="2600" dirty="0" err="1"/>
              <a:t>treatment</a:t>
            </a:r>
            <a:r>
              <a:rPr lang="pt-PT" sz="2600" dirty="0"/>
              <a:t>, </a:t>
            </a:r>
            <a:r>
              <a:rPr lang="pt-PT" sz="2600" dirty="0" err="1"/>
              <a:t>or</a:t>
            </a:r>
            <a:r>
              <a:rPr lang="pt-PT" sz="2600" dirty="0"/>
              <a:t>, in </a:t>
            </a:r>
            <a:r>
              <a:rPr lang="pt-PT" sz="2600" dirty="0" err="1"/>
              <a:t>other</a:t>
            </a:r>
            <a:r>
              <a:rPr lang="pt-PT" sz="2600" dirty="0"/>
              <a:t> cases, </a:t>
            </a:r>
            <a:r>
              <a:rPr lang="pt-PT" sz="2600" dirty="0" err="1"/>
              <a:t>prematurely</a:t>
            </a:r>
            <a:r>
              <a:rPr lang="pt-PT" sz="2600" dirty="0"/>
              <a:t> </a:t>
            </a:r>
            <a:r>
              <a:rPr lang="pt-PT" sz="2600" dirty="0" err="1"/>
              <a:t>interrupt</a:t>
            </a:r>
            <a:r>
              <a:rPr lang="pt-PT" sz="2600" dirty="0"/>
              <a:t> </a:t>
            </a:r>
            <a:r>
              <a:rPr lang="pt-PT" sz="2600" dirty="0" err="1"/>
              <a:t>it</a:t>
            </a:r>
            <a:r>
              <a:rPr lang="pt-PT" sz="2600" dirty="0"/>
              <a:t>, </a:t>
            </a:r>
            <a:r>
              <a:rPr lang="pt-PT" sz="2600" dirty="0" err="1"/>
              <a:t>due</a:t>
            </a:r>
            <a:r>
              <a:rPr lang="pt-PT" sz="2600" dirty="0"/>
              <a:t> to </a:t>
            </a:r>
            <a:r>
              <a:rPr lang="pt-PT" sz="2600" dirty="0" err="1"/>
              <a:t>their</a:t>
            </a:r>
            <a:r>
              <a:rPr lang="pt-PT" sz="2600" dirty="0"/>
              <a:t> </a:t>
            </a:r>
            <a:r>
              <a:rPr lang="pt-PT" sz="2600" dirty="0" err="1"/>
              <a:t>parents</a:t>
            </a:r>
            <a:r>
              <a:rPr lang="pt-PT" sz="2600" dirty="0"/>
              <a:t>’ </a:t>
            </a:r>
            <a:r>
              <a:rPr lang="pt-PT" sz="2600" dirty="0" err="1"/>
              <a:t>intrusion</a:t>
            </a:r>
            <a:r>
              <a:rPr lang="pt-PT" sz="2600" b="1" dirty="0"/>
              <a:t>.</a:t>
            </a:r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endParaRPr lang="pt-PT" sz="2600" b="1" dirty="0"/>
          </a:p>
          <a:p>
            <a:pPr marL="339725" lvl="0" indent="-336550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dirty="0">
                <a:ea typeface="Verdana"/>
                <a:cs typeface="Verdana"/>
                <a:sym typeface="Verdana"/>
              </a:rPr>
              <a:t>   </a:t>
            </a:r>
            <a:r>
              <a:rPr lang="pt-PT" sz="2600" dirty="0" err="1"/>
              <a:t>These</a:t>
            </a:r>
            <a:r>
              <a:rPr lang="pt-PT" sz="2600" dirty="0"/>
              <a:t> </a:t>
            </a:r>
            <a:r>
              <a:rPr lang="pt-PT" sz="2600" dirty="0" err="1"/>
              <a:t>parents</a:t>
            </a:r>
            <a:r>
              <a:rPr lang="pt-PT" sz="2600" dirty="0"/>
              <a:t> </a:t>
            </a:r>
            <a:r>
              <a:rPr lang="pt-PT" sz="2600" dirty="0" err="1"/>
              <a:t>need</a:t>
            </a:r>
            <a:r>
              <a:rPr lang="pt-PT" sz="2600" dirty="0"/>
              <a:t> to </a:t>
            </a:r>
            <a:r>
              <a:rPr lang="pt-PT" sz="2600" dirty="0" err="1"/>
              <a:t>be</a:t>
            </a:r>
            <a:r>
              <a:rPr lang="pt-PT" sz="2600" dirty="0"/>
              <a:t> </a:t>
            </a:r>
            <a:r>
              <a:rPr lang="pt-PT" sz="2600" dirty="0" err="1"/>
              <a:t>understood</a:t>
            </a:r>
            <a:r>
              <a:rPr lang="pt-PT" sz="2600" dirty="0"/>
              <a:t> in light </a:t>
            </a:r>
            <a:r>
              <a:rPr lang="pt-PT" sz="2600" dirty="0" err="1"/>
              <a:t>of</a:t>
            </a:r>
            <a:r>
              <a:rPr lang="pt-PT" sz="2600" dirty="0"/>
              <a:t> </a:t>
            </a:r>
            <a:r>
              <a:rPr lang="pt-PT" sz="2600" dirty="0" err="1"/>
              <a:t>the</a:t>
            </a:r>
            <a:r>
              <a:rPr lang="pt-PT" sz="2600" dirty="0"/>
              <a:t> </a:t>
            </a:r>
            <a:r>
              <a:rPr lang="pt-PT" sz="2600" dirty="0" err="1"/>
              <a:t>difficulties</a:t>
            </a:r>
            <a:r>
              <a:rPr lang="pt-PT" sz="2600" dirty="0"/>
              <a:t> </a:t>
            </a:r>
            <a:r>
              <a:rPr lang="pt-PT" sz="2600" dirty="0" err="1"/>
              <a:t>that</a:t>
            </a:r>
            <a:r>
              <a:rPr lang="pt-PT" sz="2600" dirty="0"/>
              <a:t> emerge </a:t>
            </a:r>
            <a:r>
              <a:rPr lang="pt-PT" sz="2600" dirty="0" err="1"/>
              <a:t>from</a:t>
            </a:r>
            <a:r>
              <a:rPr lang="pt-PT" sz="2600" dirty="0"/>
              <a:t> </a:t>
            </a:r>
            <a:r>
              <a:rPr lang="pt-PT" sz="2600" dirty="0" err="1"/>
              <a:t>the</a:t>
            </a:r>
            <a:r>
              <a:rPr lang="pt-PT" sz="2600" dirty="0"/>
              <a:t> </a:t>
            </a:r>
            <a:r>
              <a:rPr lang="pt-PT" sz="2600" dirty="0" err="1"/>
              <a:t>current</a:t>
            </a:r>
            <a:r>
              <a:rPr lang="pt-PT" sz="2600" dirty="0"/>
              <a:t> </a:t>
            </a:r>
            <a:r>
              <a:rPr lang="pt-PT" sz="2600" dirty="0" err="1"/>
              <a:t>relation</a:t>
            </a:r>
            <a:r>
              <a:rPr lang="pt-PT" sz="2600" dirty="0"/>
              <a:t> </a:t>
            </a:r>
            <a:r>
              <a:rPr lang="pt-PT" sz="2600" dirty="0" err="1"/>
              <a:t>with</a:t>
            </a:r>
            <a:r>
              <a:rPr lang="pt-PT" sz="2600" dirty="0"/>
              <a:t> </a:t>
            </a:r>
            <a:r>
              <a:rPr lang="pt-PT" sz="2600" dirty="0" err="1"/>
              <a:t>their</a:t>
            </a:r>
            <a:r>
              <a:rPr lang="pt-PT" sz="2600" dirty="0"/>
              <a:t> </a:t>
            </a:r>
            <a:r>
              <a:rPr lang="pt-PT" sz="2600" dirty="0" err="1"/>
              <a:t>ill</a:t>
            </a:r>
            <a:r>
              <a:rPr lang="pt-PT" sz="2600" dirty="0"/>
              <a:t> </a:t>
            </a:r>
            <a:r>
              <a:rPr lang="pt-PT" sz="2600" dirty="0" err="1"/>
              <a:t>children</a:t>
            </a:r>
            <a:r>
              <a:rPr lang="pt-PT" sz="2600" dirty="0"/>
              <a:t>.”</a:t>
            </a:r>
          </a:p>
          <a:p>
            <a:pPr marL="3175" lvl="0" indent="0">
              <a:lnSpc>
                <a:spcPct val="90000"/>
              </a:lnSpc>
              <a:spcBef>
                <a:spcPts val="500"/>
              </a:spcBef>
              <a:buNone/>
              <a:tabLst>
                <a:tab pos="342900" algn="l"/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/>
            </a:pPr>
            <a:r>
              <a:rPr lang="pt-PT" sz="2600" b="1" i="1" dirty="0"/>
              <a:t>                                                                                   </a:t>
            </a:r>
            <a:r>
              <a:rPr lang="pt-PT" sz="2600" i="1" dirty="0"/>
              <a:t>(Neto, I., 1995 )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46350BF-521A-C47C-F2F8-EE99C847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Isaura Manso Neto - 22-2-23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1F68B12-4858-94C5-9624-4F7D1E1A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6C75-AA8A-0A4B-BE15-DAA95C648B37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6139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3356</TotalTime>
  <Words>3582</Words>
  <Application>Microsoft Macintosh PowerPoint</Application>
  <PresentationFormat>Ecrã Panorâmico</PresentationFormat>
  <Paragraphs>376</Paragraphs>
  <Slides>33</Slides>
  <Notes>1</Notes>
  <HiddenSlides>2</HiddenSlides>
  <MMClips>0</MMClips>
  <ScaleCrop>false</ScaleCrop>
  <HeadingPairs>
    <vt:vector size="8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33</vt:i4>
      </vt:variant>
    </vt:vector>
  </HeadingPairs>
  <TitlesOfParts>
    <vt:vector size="37" baseType="lpstr">
      <vt:lpstr>Arial</vt:lpstr>
      <vt:lpstr>Calibri</vt:lpstr>
      <vt:lpstr>Tema do Office</vt:lpstr>
      <vt:lpstr>Gráfico</vt:lpstr>
      <vt:lpstr>MULTIFAMILY GROUPS in MENTAL HEALTH Encontro Transnacional Lisboa, 24 de Fevereiro de 2023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Multifamily Groups in a Day Hospital: Promoting Changes and Resilience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  <vt:lpstr>MFG s in Portugal – Multifamily Group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the BADARACCO’s MULTIFAMITY GROUPS in PORTUGAL</dc:title>
  <dc:creator>Isaura Neto</dc:creator>
  <cp:lastModifiedBy>Isaura Neto</cp:lastModifiedBy>
  <cp:revision>68</cp:revision>
  <cp:lastPrinted>2023-02-18T19:38:52Z</cp:lastPrinted>
  <dcterms:created xsi:type="dcterms:W3CDTF">2023-02-16T13:52:13Z</dcterms:created>
  <dcterms:modified xsi:type="dcterms:W3CDTF">2023-02-24T06:19:36Z</dcterms:modified>
</cp:coreProperties>
</file>