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889"/>
    <a:srgbClr val="27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1AAE4-6658-A18F-9E40-364C13FF5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4DA14D-0CFE-F72F-2853-340D26682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1F5FC0E-C8F7-A3E5-3193-16DE53D55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1EE942A-5406-1B87-0B6D-CB92ABD9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3F30B97-C2EC-1380-2944-67D8484A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963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079EE-BA3B-5242-397A-D36FE658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4512F00-A720-92D3-8C37-CCBB10C36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D1B348C-6642-F1BA-D171-15B2A22C0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7B53E4A-0221-DFB2-1027-E8D25EFA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EC06F78-66C2-06BA-77C7-F065BB30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623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3A9ACD-C6A8-CCB5-9AEA-CA80A87A3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0710AAC-4B74-A017-EB1D-653CB3DE0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31DB6C3-6FE0-FE45-ACE8-C4FDAFF6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918790F-4134-5E2E-703F-DA27CEEE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C3A60F2-6F3B-F01A-9FF5-8459CF24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042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D7FFF-909E-58FF-FF58-D5551E31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F72D1BE-C105-4CD3-F0FA-99FBE2B48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3EEE0A7-8B5E-AB9B-7023-E3A3EEBC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67F713A-3211-DE50-1608-B1E8B795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FDADC38-0650-6F6B-878D-003BDFB7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97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8BDA3-0DF4-9983-F417-25CB246B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7B495B6-7148-C0C9-7B3B-C4F51CC96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6017DCD-BE15-236B-187B-69565D8A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4ABFDF-BB20-E12E-D0B3-F8D7A51C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317849E-C943-6694-F0E1-E59B97ED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263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68AB8-1457-2BB3-438E-B1788A2B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8A814FC-2B28-5996-C887-2E2AF5657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0233531-3279-E50F-152C-830569085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9004BF2-D41A-255D-AD42-42047420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682B92C-E8FB-5E8F-6C96-83FA46F6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3E59B13-F7D6-7C98-0954-8FBAEB08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905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E152D-A999-B519-72BC-55FFC944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EF815CA-72F3-B20A-33B4-208AD8086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58BF2B2-78B9-E0EB-D9B3-782AFAF57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158B69A3-A671-3504-0C48-25DA5B10F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2DBE0B09-6A15-7F5B-F92B-C1D3177CE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4C1EC1E8-AF82-0238-76B1-BCA8592B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0B413FE-01F4-6630-9D06-00D3E0E4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B03E02E-7814-B5A2-B0BB-21AD4C54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611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5669D-9048-2EF8-3848-BF1052CA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AAEABD03-7627-42F4-E26A-0DDAC312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F9685FD-78DC-0C0B-E839-6226D781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92A7494-2EF7-6AF3-06E2-3AB2D919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298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CF477AE-D13E-064C-0846-440348539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21564FA-E0E3-B653-D1A8-5E5B3B7A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B26D1F7-5E40-4C89-3D91-1B221FE4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218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8A1B9C-91D2-FED9-EAF2-8F55986C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4FF0AEB-97A1-B6D0-1268-A6A2D1E7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C5A0031-A54D-EE0C-676D-EC7BBDC99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F13C4ED-DA08-E078-CC55-68C58CC9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1F0F7E2-068B-B742-3F2C-09E43CBC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D1AAD5D-437E-75FE-17A4-547DD981E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519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0C825-BDB4-2371-4E02-7B59806CB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F6DA820-EC4E-B89A-54DA-CA978D241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C1E27AB-0D9C-5354-B7CD-93D6DA358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82A8206-F02F-DDE6-DCFA-19CBE0EF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EE1C4C9-1138-F429-81D5-13BB2244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8DDAFEA-5CAD-4F9C-E0FB-526DB7A7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717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D4CF55A3-B412-9B25-A612-FE793EEF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157ABD7-99F3-F54B-AADC-F25452097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435E2D5-653A-82A2-C8A5-47E9448A0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99CBA-DA4F-46C9-9667-9DC5851C2BD5}" type="datetimeFigureOut">
              <a:rPr lang="pt-PT" smtClean="0"/>
              <a:t>23/02/2023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0D111A-1234-D310-B33D-842E20774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ED8B519-FD4F-19F1-9B86-09EA0F507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F5CB-30C4-4621-B96A-C9BFF41CE7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695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familiarmente.geral@Outlook.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5996BC9-E861-68BD-572B-EE0EA4102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0339" y="271917"/>
            <a:ext cx="10081438" cy="2152306"/>
          </a:xfrm>
        </p:spPr>
        <p:txBody>
          <a:bodyPr>
            <a:normAutofit lnSpcReduction="10000"/>
          </a:bodyPr>
          <a:lstStyle/>
          <a:p>
            <a:r>
              <a:rPr lang="pt-PT" i="1" dirty="0" err="1">
                <a:solidFill>
                  <a:schemeClr val="bg1"/>
                </a:solidFill>
                <a:latin typeface="Abadi" panose="020B0604020104020204" pitchFamily="34" charset="0"/>
              </a:rPr>
              <a:t>Multifamily</a:t>
            </a:r>
            <a:r>
              <a:rPr lang="pt-PT" i="1" dirty="0">
                <a:solidFill>
                  <a:schemeClr val="bg1"/>
                </a:solidFill>
                <a:latin typeface="Abadi" panose="020B0604020104020204" pitchFamily="34" charset="0"/>
              </a:rPr>
              <a:t> </a:t>
            </a:r>
            <a:r>
              <a:rPr lang="pt-PT" i="1" dirty="0" err="1">
                <a:solidFill>
                  <a:schemeClr val="bg1"/>
                </a:solidFill>
                <a:latin typeface="Abadi" panose="020B0604020104020204" pitchFamily="34" charset="0"/>
              </a:rPr>
              <a:t>Groups</a:t>
            </a:r>
            <a:r>
              <a:rPr lang="pt-PT" i="1" dirty="0">
                <a:solidFill>
                  <a:schemeClr val="bg1"/>
                </a:solidFill>
                <a:latin typeface="Abadi" panose="020B0604020104020204" pitchFamily="34" charset="0"/>
              </a:rPr>
              <a:t> In Mental Health</a:t>
            </a:r>
          </a:p>
          <a:p>
            <a:endParaRPr lang="pt-PT" i="1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r>
              <a:rPr lang="pt-PT" i="1" dirty="0">
                <a:solidFill>
                  <a:schemeClr val="bg1"/>
                </a:solidFill>
                <a:latin typeface="Abadi" panose="020B0604020104020204" pitchFamily="34" charset="0"/>
              </a:rPr>
              <a:t>2nd Transnacional Meeting, Lisboa, 24 </a:t>
            </a:r>
            <a:r>
              <a:rPr lang="pt-PT" i="1" dirty="0" err="1">
                <a:solidFill>
                  <a:schemeClr val="bg1"/>
                </a:solidFill>
                <a:latin typeface="Abadi" panose="020B0604020104020204" pitchFamily="34" charset="0"/>
              </a:rPr>
              <a:t>February</a:t>
            </a:r>
            <a:r>
              <a:rPr lang="pt-PT" i="1" dirty="0">
                <a:solidFill>
                  <a:schemeClr val="bg1"/>
                </a:solidFill>
                <a:latin typeface="Abadi" panose="020B0604020104020204" pitchFamily="34" charset="0"/>
              </a:rPr>
              <a:t> 2023</a:t>
            </a:r>
          </a:p>
          <a:p>
            <a:endParaRPr lang="pt-PT" i="1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r>
              <a:rPr lang="pt-PT" b="1" dirty="0" err="1">
                <a:solidFill>
                  <a:schemeClr val="bg1"/>
                </a:solidFill>
                <a:latin typeface="Abadi" panose="020B0604020104020204" pitchFamily="34" charset="0"/>
              </a:rPr>
              <a:t>The</a:t>
            </a:r>
            <a:r>
              <a:rPr lang="pt-PT" b="1" dirty="0">
                <a:solidFill>
                  <a:schemeClr val="bg1"/>
                </a:solidFill>
                <a:latin typeface="Abadi" panose="020B0604020104020204" pitchFamily="34" charset="0"/>
              </a:rPr>
              <a:t> </a:t>
            </a:r>
            <a:r>
              <a:rPr lang="pt-PT" b="1" dirty="0" err="1">
                <a:solidFill>
                  <a:schemeClr val="bg1"/>
                </a:solidFill>
                <a:latin typeface="Abadi" panose="020B0604020104020204" pitchFamily="34" charset="0"/>
              </a:rPr>
              <a:t>Importance</a:t>
            </a:r>
            <a:r>
              <a:rPr lang="pt-PT" b="1" dirty="0">
                <a:solidFill>
                  <a:schemeClr val="bg1"/>
                </a:solidFill>
                <a:latin typeface="Abadi" panose="020B0604020104020204" pitchFamily="34" charset="0"/>
              </a:rPr>
              <a:t> of </a:t>
            </a:r>
            <a:r>
              <a:rPr lang="pt-PT" b="1" dirty="0" err="1">
                <a:solidFill>
                  <a:schemeClr val="bg1"/>
                </a:solidFill>
                <a:latin typeface="Abadi" panose="020B0604020104020204" pitchFamily="34" charset="0"/>
              </a:rPr>
              <a:t>the</a:t>
            </a:r>
            <a:r>
              <a:rPr lang="pt-PT" b="1" dirty="0">
                <a:solidFill>
                  <a:schemeClr val="bg1"/>
                </a:solidFill>
                <a:latin typeface="Abadi" panose="020B0604020104020204" pitchFamily="34" charset="0"/>
              </a:rPr>
              <a:t> </a:t>
            </a:r>
            <a:r>
              <a:rPr lang="pt-PT" b="1" dirty="0" err="1">
                <a:solidFill>
                  <a:schemeClr val="bg1"/>
                </a:solidFill>
                <a:latin typeface="Abadi" panose="020B0604020104020204" pitchFamily="34" charset="0"/>
              </a:rPr>
              <a:t>Family</a:t>
            </a:r>
            <a:r>
              <a:rPr lang="pt-PT" b="1" dirty="0">
                <a:solidFill>
                  <a:schemeClr val="bg1"/>
                </a:solidFill>
                <a:latin typeface="Abadi" panose="020B0604020104020204" pitchFamily="34" charset="0"/>
              </a:rPr>
              <a:t> </a:t>
            </a:r>
            <a:r>
              <a:rPr lang="pt-PT" b="1" dirty="0" err="1">
                <a:solidFill>
                  <a:schemeClr val="bg1"/>
                </a:solidFill>
                <a:latin typeface="Abadi" panose="020B0604020104020204" pitchFamily="34" charset="0"/>
              </a:rPr>
              <a:t>Involvement</a:t>
            </a:r>
            <a:r>
              <a:rPr lang="pt-PT" b="1" dirty="0">
                <a:solidFill>
                  <a:schemeClr val="bg1"/>
                </a:solidFill>
                <a:latin typeface="Abadi" panose="020B0604020104020204" pitchFamily="34" charset="0"/>
              </a:rPr>
              <a:t> in Mental Health </a:t>
            </a:r>
            <a:r>
              <a:rPr lang="pt-PT" b="1" dirty="0" err="1">
                <a:solidFill>
                  <a:schemeClr val="bg1"/>
                </a:solidFill>
                <a:latin typeface="Abadi" panose="020B0604020104020204" pitchFamily="34" charset="0"/>
              </a:rPr>
              <a:t>Treatment</a:t>
            </a:r>
            <a:endParaRPr lang="pt-PT" b="1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endParaRPr lang="pt-PT" b="1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endParaRPr lang="pt-PT" i="1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endParaRPr lang="pt-PT" i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B9B6B66-5F4A-6806-CEB7-56284AFB70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627321" y="2734341"/>
            <a:ext cx="3311309" cy="3311309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9FB65BE5-7856-5E55-8ABD-A2062C4D03B2}"/>
              </a:ext>
            </a:extLst>
          </p:cNvPr>
          <p:cNvSpPr txBox="1"/>
          <p:nvPr/>
        </p:nvSpPr>
        <p:spPr>
          <a:xfrm>
            <a:off x="4513711" y="3689971"/>
            <a:ext cx="74793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1800" b="1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r>
              <a:rPr lang="pt-PT" sz="2800" i="1" dirty="0">
                <a:solidFill>
                  <a:schemeClr val="bg1"/>
                </a:solidFill>
              </a:rPr>
              <a:t>FamiliarMente </a:t>
            </a:r>
          </a:p>
          <a:p>
            <a:endParaRPr lang="pt-PT" sz="800" i="1" dirty="0">
              <a:solidFill>
                <a:schemeClr val="bg1"/>
              </a:solidFill>
            </a:endParaRPr>
          </a:p>
          <a:p>
            <a:r>
              <a:rPr lang="pt-PT" sz="2400" dirty="0">
                <a:solidFill>
                  <a:schemeClr val="bg1"/>
                </a:solidFill>
              </a:rPr>
              <a:t>Portuguese </a:t>
            </a:r>
            <a:r>
              <a:rPr lang="pt-PT" sz="2400" dirty="0" err="1">
                <a:solidFill>
                  <a:schemeClr val="bg1"/>
                </a:solidFill>
              </a:rPr>
              <a:t>Federation</a:t>
            </a:r>
            <a:r>
              <a:rPr lang="pt-PT" sz="2400" dirty="0">
                <a:solidFill>
                  <a:schemeClr val="bg1"/>
                </a:solidFill>
              </a:rPr>
              <a:t> of </a:t>
            </a:r>
            <a:r>
              <a:rPr lang="pt-PT" sz="2400" dirty="0" err="1">
                <a:solidFill>
                  <a:schemeClr val="bg1"/>
                </a:solidFill>
              </a:rPr>
              <a:t>Associations</a:t>
            </a:r>
            <a:r>
              <a:rPr lang="pt-PT" sz="2400" dirty="0">
                <a:solidFill>
                  <a:schemeClr val="bg1"/>
                </a:solidFill>
              </a:rPr>
              <a:t> of </a:t>
            </a:r>
            <a:r>
              <a:rPr lang="pt-PT" sz="2400" dirty="0" err="1">
                <a:solidFill>
                  <a:schemeClr val="bg1"/>
                </a:solidFill>
              </a:rPr>
              <a:t>Families</a:t>
            </a:r>
            <a:r>
              <a:rPr lang="pt-PT" sz="2400" dirty="0">
                <a:solidFill>
                  <a:schemeClr val="bg1"/>
                </a:solidFill>
              </a:rPr>
              <a:t> of </a:t>
            </a:r>
            <a:r>
              <a:rPr lang="pt-PT" sz="2400" dirty="0" err="1">
                <a:solidFill>
                  <a:schemeClr val="bg1"/>
                </a:solidFill>
              </a:rPr>
              <a:t>People</a:t>
            </a:r>
            <a:r>
              <a:rPr lang="pt-PT" sz="2400" dirty="0">
                <a:solidFill>
                  <a:schemeClr val="bg1"/>
                </a:solidFill>
              </a:rPr>
              <a:t> </a:t>
            </a:r>
            <a:r>
              <a:rPr lang="pt-PT" sz="2400" dirty="0" err="1">
                <a:solidFill>
                  <a:schemeClr val="bg1"/>
                </a:solidFill>
              </a:rPr>
              <a:t>With</a:t>
            </a:r>
            <a:r>
              <a:rPr lang="pt-PT" sz="2400" dirty="0">
                <a:solidFill>
                  <a:schemeClr val="bg1"/>
                </a:solidFill>
              </a:rPr>
              <a:t> Mental </a:t>
            </a:r>
            <a:r>
              <a:rPr lang="pt-PT" sz="2400" dirty="0" err="1">
                <a:solidFill>
                  <a:schemeClr val="bg1"/>
                </a:solidFill>
              </a:rPr>
              <a:t>Illness</a:t>
            </a:r>
            <a:r>
              <a:rPr lang="pt-PT" sz="2400" dirty="0">
                <a:solidFill>
                  <a:schemeClr val="bg1"/>
                </a:solidFill>
              </a:rPr>
              <a:t> </a:t>
            </a:r>
            <a:r>
              <a:rPr lang="pt-PT" sz="2400" dirty="0" err="1">
                <a:solidFill>
                  <a:schemeClr val="bg1"/>
                </a:solidFill>
              </a:rPr>
              <a:t>Experience</a:t>
            </a:r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4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0F1E6-F4EB-62B8-BD40-1386EC75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786" y="3324426"/>
            <a:ext cx="8071465" cy="1371711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  <a:effectLst/>
                <a:latin typeface="Segoe UI Web (West European)"/>
              </a:rPr>
            </a:br>
            <a:r>
              <a:rPr lang="en-US" dirty="0">
                <a:solidFill>
                  <a:schemeClr val="bg1"/>
                </a:solidFill>
                <a:effectLst/>
                <a:latin typeface="Segoe UI Web (West European)"/>
              </a:rPr>
              <a:t>       Thank you so much!</a:t>
            </a:r>
            <a:br>
              <a:rPr lang="en-US" dirty="0">
                <a:solidFill>
                  <a:schemeClr val="bg1"/>
                </a:solidFill>
                <a:effectLst/>
                <a:latin typeface="Segoe UI Web (West European)"/>
              </a:rPr>
            </a:br>
            <a:br>
              <a:rPr lang="en-US" dirty="0">
                <a:solidFill>
                  <a:schemeClr val="bg1"/>
                </a:solidFill>
                <a:effectLst/>
                <a:latin typeface="Segoe UI Web (West European)"/>
              </a:rPr>
            </a:br>
            <a: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  <a:t>           My apologies for the </a:t>
            </a:r>
            <a:r>
              <a:rPr lang="en-US" sz="2700" dirty="0" err="1">
                <a:solidFill>
                  <a:schemeClr val="bg1"/>
                </a:solidFill>
                <a:effectLst/>
                <a:latin typeface="Segoe UI Web (West European)"/>
              </a:rPr>
              <a:t>english</a:t>
            </a:r>
            <a: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  <a:t> translation race!</a:t>
            </a:r>
            <a:b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</a:br>
            <a: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  <a:t>                  My mother tongue is the Portuguese !                                                     </a:t>
            </a:r>
            <a:b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</a:br>
            <a:b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</a:br>
            <a:b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</a:br>
            <a: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  <a:t>                                            </a:t>
            </a:r>
            <a:r>
              <a:rPr lang="en-US" sz="2400" dirty="0">
                <a:solidFill>
                  <a:schemeClr val="bg1"/>
                </a:solidFill>
                <a:latin typeface="Segoe UI Web (West European)"/>
              </a:rPr>
              <a:t>Joaquina Castelão </a:t>
            </a:r>
            <a:br>
              <a:rPr lang="en-US" sz="2700" dirty="0">
                <a:solidFill>
                  <a:schemeClr val="bg1"/>
                </a:solidFill>
                <a:latin typeface="Segoe UI Web (West European)"/>
              </a:rPr>
            </a:br>
            <a:r>
              <a:rPr lang="en-US" sz="2700" dirty="0">
                <a:solidFill>
                  <a:schemeClr val="bg1"/>
                </a:solidFill>
                <a:latin typeface="Segoe UI Web (West European)"/>
              </a:rPr>
              <a:t>                                                                    </a:t>
            </a:r>
            <a:br>
              <a:rPr lang="en-US" sz="2700" dirty="0">
                <a:solidFill>
                  <a:schemeClr val="bg1"/>
                </a:solidFill>
                <a:latin typeface="Segoe UI Web (West European)"/>
              </a:rPr>
            </a:br>
            <a:r>
              <a:rPr lang="en-US" sz="2000" dirty="0">
                <a:solidFill>
                  <a:schemeClr val="bg1"/>
                </a:solidFill>
                <a:latin typeface="Segoe UI Web (West European)"/>
              </a:rPr>
              <a:t>                                                  </a:t>
            </a:r>
            <a:r>
              <a:rPr lang="pt-PT" sz="2000" dirty="0" err="1">
                <a:solidFill>
                  <a:schemeClr val="bg1"/>
                </a:solidFill>
                <a:effectLst/>
                <a:latin typeface="Segoe UI Web (West European)"/>
              </a:rPr>
              <a:t>President</a:t>
            </a:r>
            <a:r>
              <a:rPr lang="pt-PT" sz="2000" dirty="0">
                <a:solidFill>
                  <a:schemeClr val="bg1"/>
                </a:solidFill>
                <a:effectLst/>
                <a:latin typeface="Segoe UI Web (West European)"/>
              </a:rPr>
              <a:t> of </a:t>
            </a:r>
            <a:r>
              <a:rPr lang="pt-PT" sz="2000" dirty="0" err="1">
                <a:solidFill>
                  <a:schemeClr val="bg1"/>
                </a:solidFill>
                <a:effectLst/>
                <a:latin typeface="Segoe UI Web (West European)"/>
              </a:rPr>
              <a:t>the</a:t>
            </a:r>
            <a:r>
              <a:rPr lang="pt-PT" sz="2000" dirty="0">
                <a:solidFill>
                  <a:schemeClr val="bg1"/>
                </a:solidFill>
                <a:effectLst/>
                <a:latin typeface="Segoe UI Web (West European)"/>
              </a:rPr>
              <a:t> FamiliarMente</a:t>
            </a:r>
            <a:br>
              <a:rPr lang="pt-PT" sz="2000" dirty="0">
                <a:solidFill>
                  <a:schemeClr val="bg1"/>
                </a:solidFill>
                <a:effectLst/>
                <a:latin typeface="Segoe UI Web (West European)"/>
              </a:rPr>
            </a:br>
            <a:br>
              <a:rPr lang="pt-PT" sz="2000" dirty="0">
                <a:solidFill>
                  <a:schemeClr val="bg1"/>
                </a:solidFill>
                <a:effectLst/>
                <a:latin typeface="Segoe UI Web (West European)"/>
              </a:rPr>
            </a:br>
            <a:r>
              <a:rPr lang="pt-PT" sz="2200" dirty="0">
                <a:solidFill>
                  <a:schemeClr val="bg1"/>
                </a:solidFill>
                <a:effectLst/>
                <a:latin typeface="Segoe UI Web (West European)"/>
              </a:rPr>
              <a:t>                               E-mail: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 Web (West European)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familiarmente.geral@Outlook.pt</a:t>
            </a:r>
            <a:br>
              <a:rPr lang="pt-PT" sz="2400" dirty="0">
                <a:solidFill>
                  <a:schemeClr val="bg1"/>
                </a:solidFill>
                <a:effectLst/>
                <a:latin typeface="Segoe UI Web (West European)"/>
              </a:rPr>
            </a:br>
            <a:br>
              <a:rPr lang="pt-PT" sz="1100" dirty="0">
                <a:effectLst/>
                <a:latin typeface="Segoe UI Web (West European)"/>
              </a:rPr>
            </a:br>
            <a:br>
              <a:rPr lang="en-US" sz="2700" dirty="0">
                <a:solidFill>
                  <a:schemeClr val="bg1"/>
                </a:solidFill>
                <a:effectLst/>
                <a:latin typeface="Segoe UI Web (West European)"/>
              </a:rPr>
            </a:br>
            <a:br>
              <a:rPr lang="en-US" dirty="0">
                <a:solidFill>
                  <a:schemeClr val="bg1"/>
                </a:solidFill>
                <a:effectLst/>
                <a:latin typeface="Segoe UI Web (West European)"/>
              </a:rPr>
            </a:b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724A61E-3CA7-8159-71FD-06E390B246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10547498" y="160435"/>
            <a:ext cx="1369409" cy="1369409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  <p:pic>
        <p:nvPicPr>
          <p:cNvPr id="12" name="Imagem 11" descr="Uma imagem com pessoa, mulher, interior&#10;&#10;Descrição gerada automaticamente">
            <a:extLst>
              <a:ext uri="{FF2B5EF4-FFF2-40B4-BE49-F238E27FC236}">
                <a16:creationId xmlns:a16="http://schemas.microsoft.com/office/drawing/2014/main" id="{29432A7E-1E7C-21E0-5E34-72D6A57409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9" y="2321512"/>
            <a:ext cx="2575598" cy="322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90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1F8D3FC-C881-F78B-8241-C637D59371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9920177" y="173115"/>
            <a:ext cx="1943251" cy="1943251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583E128-8A36-0C7E-C27F-C78422BAA533}"/>
              </a:ext>
            </a:extLst>
          </p:cNvPr>
          <p:cNvSpPr txBox="1"/>
          <p:nvPr/>
        </p:nvSpPr>
        <p:spPr>
          <a:xfrm>
            <a:off x="328572" y="873958"/>
            <a:ext cx="9798241" cy="497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who we are?</a:t>
            </a:r>
          </a:p>
          <a:p>
            <a:endParaRPr lang="en-US" sz="2400" b="1" dirty="0">
              <a:solidFill>
                <a:schemeClr val="bg1"/>
              </a:solidFill>
              <a:latin typeface="Segoe UI Web (West European)"/>
            </a:endParaRPr>
          </a:p>
          <a:p>
            <a:endParaRPr lang="en-US" sz="2400" dirty="0">
              <a:solidFill>
                <a:schemeClr val="bg1"/>
              </a:solidFill>
              <a:latin typeface="Segoe UI Web (West European)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ffectLst/>
                <a:latin typeface="Segoe UI Web (West European)"/>
              </a:rPr>
              <a:t>A national federation of associations of families of people with experience of mental illness, non-profit organization whose main mission is to give voice to the families of people with mental illness, in defense of their rights and legitimate interests.</a:t>
            </a:r>
          </a:p>
          <a:p>
            <a:pPr lvl="1" algn="just"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effectLst/>
              <a:latin typeface="Segoe UI Web (West European)"/>
            </a:endParaRPr>
          </a:p>
          <a:p>
            <a:pPr lvl="1" algn="just">
              <a:lnSpc>
                <a:spcPct val="150000"/>
              </a:lnSpc>
            </a:pPr>
            <a:endParaRPr lang="en-US" sz="1000" dirty="0">
              <a:solidFill>
                <a:schemeClr val="bg1"/>
              </a:solidFill>
              <a:effectLst/>
              <a:latin typeface="Segoe UI Web (West European)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effectLst/>
                <a:latin typeface="Segoe UI Web (West European)"/>
              </a:rPr>
              <a:t>It was constituted on 31 March 2015 by 12 associations, founding members and currently has 14 affiliated associations, </a:t>
            </a:r>
          </a:p>
        </p:txBody>
      </p:sp>
    </p:spTree>
    <p:extLst>
      <p:ext uri="{BB962C8B-B14F-4D97-AF65-F5344CB8AC3E}">
        <p14:creationId xmlns:p14="http://schemas.microsoft.com/office/powerpoint/2010/main" val="262705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0CFA4CA-FA34-4138-4567-9BD49873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57" y="1253331"/>
            <a:ext cx="9304283" cy="4351338"/>
          </a:xfrm>
        </p:spPr>
        <p:txBody>
          <a:bodyPr/>
          <a:lstStyle/>
          <a:p>
            <a:r>
              <a:rPr lang="pt-PT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ITS OBJECTIVE GENERIC</a:t>
            </a:r>
          </a:p>
          <a:p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44C6B95-F54A-3A9B-10CB-13D0016B37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9707526" y="173116"/>
            <a:ext cx="2155902" cy="2155902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7E27BB5-5359-D0CB-DCBC-D7395294149C}"/>
              </a:ext>
            </a:extLst>
          </p:cNvPr>
          <p:cNvSpPr txBox="1"/>
          <p:nvPr/>
        </p:nvSpPr>
        <p:spPr>
          <a:xfrm>
            <a:off x="718141" y="2329018"/>
            <a:ext cx="8711314" cy="2239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On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behalf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of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associations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of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families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exercise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rights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of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citizenship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participation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in defense of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better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living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conditions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health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well-being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of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themselves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their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families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with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experience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of mental </a:t>
            </a:r>
            <a:r>
              <a:rPr lang="pt-PT" sz="2400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illness</a:t>
            </a:r>
            <a:r>
              <a:rPr lang="pt-PT" sz="24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effectLst/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37726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6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562DEF6-A9C0-EA2D-30D4-03CFE6240B9A}"/>
              </a:ext>
            </a:extLst>
          </p:cNvPr>
          <p:cNvSpPr txBox="1"/>
          <p:nvPr/>
        </p:nvSpPr>
        <p:spPr>
          <a:xfrm>
            <a:off x="296674" y="441618"/>
            <a:ext cx="104528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Main</a:t>
            </a:r>
            <a:r>
              <a:rPr lang="pt-PT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Objetives</a:t>
            </a:r>
          </a:p>
          <a:p>
            <a:endParaRPr lang="pt-PT" sz="24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To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suport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defend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the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legitimate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rigths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interests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of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families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of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people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whit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mental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illness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experience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PT" sz="1000" dirty="0">
              <a:solidFill>
                <a:schemeClr val="accent5">
                  <a:lumMod val="20000"/>
                  <a:lumOff val="80000"/>
                </a:schemeClr>
              </a:solidFill>
              <a:latin typeface="Abadi" panose="020B06040201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To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promote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,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defend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stand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on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policeis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to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support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follow-up of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families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of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people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with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mental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illness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PT" sz="1000" dirty="0">
              <a:solidFill>
                <a:schemeClr val="accent5">
                  <a:lumMod val="20000"/>
                  <a:lumOff val="80000"/>
                </a:schemeClr>
              </a:solidFill>
              <a:latin typeface="Abadi" panose="020B06040201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To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defend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advocate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for health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policy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,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education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training to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ensure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the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prevention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,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treatment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,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monitoring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integration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of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people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wiht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mental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illness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PT" sz="1000" dirty="0">
              <a:solidFill>
                <a:schemeClr val="accent5">
                  <a:lumMod val="20000"/>
                  <a:lumOff val="80000"/>
                </a:schemeClr>
              </a:solidFill>
              <a:latin typeface="Abadi" panose="020B06040201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To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promote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positive social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undsertanding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without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discrimination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of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families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people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with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mental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illness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PT" sz="1000" dirty="0">
              <a:solidFill>
                <a:schemeClr val="accent5">
                  <a:lumMod val="20000"/>
                  <a:lumOff val="80000"/>
                </a:schemeClr>
              </a:solidFill>
              <a:latin typeface="Abadi" panose="020B06040201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To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streamline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associations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of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families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of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people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with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mental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illness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in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order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to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ensure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organized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expression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in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defending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their</a:t>
            </a:r>
            <a:r>
              <a:rPr lang="pt-PT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badi" panose="020B0604020104020204" pitchFamily="34" charset="0"/>
              </a:rPr>
              <a:t>interests</a:t>
            </a:r>
            <a:endParaRPr lang="pt-PT" sz="2400" dirty="0">
              <a:solidFill>
                <a:schemeClr val="accent5">
                  <a:lumMod val="20000"/>
                  <a:lumOff val="80000"/>
                </a:schemeClr>
              </a:solidFill>
              <a:latin typeface="Abadi" panose="020B06040201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800" dirty="0">
              <a:solidFill>
                <a:schemeClr val="accent5">
                  <a:lumMod val="20000"/>
                  <a:lumOff val="80000"/>
                </a:schemeClr>
              </a:solidFill>
              <a:latin typeface="Abadi" panose="020B0604020104020204" pitchFamily="34" charset="0"/>
            </a:endParaRPr>
          </a:p>
          <a:p>
            <a:endParaRPr lang="pt-PT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D316CAA-2413-8FE0-78A7-2C7E866191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10607040" y="197609"/>
            <a:ext cx="1372858" cy="1372858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5614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0B3E9-99C6-1FDC-3F67-7BF63C61F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865" y="620952"/>
            <a:ext cx="7686695" cy="741621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MAIN ACTIVITIES OF PARTICIPATION AND REPRESENTATION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5B118E5-666D-9DD4-08C0-E40075116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65" y="1599942"/>
            <a:ext cx="10402468" cy="463710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7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2016 - Effective member of EUFAMI and Launch of a Public petition "Urgent, Budget and Responses to Mental Health; 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pPr algn="just"/>
            <a:r>
              <a:rPr lang="en-US" sz="7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2017 - Defense of the Public Petition; Approval of Resolution of the Assembly of the Republic, nº 213/2017 - Recommends to the Government to </a:t>
            </a:r>
            <a:r>
              <a:rPr lang="en-US" sz="74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imple</a:t>
            </a:r>
            <a:r>
              <a:rPr lang="en-US" sz="7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, </a:t>
            </a:r>
            <a:r>
              <a:rPr lang="en-US" sz="74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etação</a:t>
            </a:r>
            <a:r>
              <a:rPr lang="en-US" sz="7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 and </a:t>
            </a:r>
            <a:r>
              <a:rPr lang="en-US" sz="74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decolation</a:t>
            </a:r>
            <a:r>
              <a:rPr lang="en-US" sz="7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 of the Nacional Mental Health Plan;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pPr algn="just"/>
            <a:r>
              <a:rPr lang="en-US" sz="80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2017 - Appointment to the National Health Council and Appointment to the National Council of Mental Health;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pPr algn="just"/>
            <a:r>
              <a:rPr lang="en-US" sz="80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2018 - Appointment of the Regional Council of Mental Health of the Lisbon Region; 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pPr algn="just"/>
            <a:r>
              <a:rPr lang="en-US" sz="80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2020 - Working group on the revision of the mental health law and Committee for monitoring the Implementation of the Legal Regime for Compulsory Internment;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pPr algn="just"/>
            <a:r>
              <a:rPr lang="en-US" sz="80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2021 - Member of the Board of </a:t>
            </a:r>
            <a:r>
              <a:rPr lang="en-US" sz="80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Eufami</a:t>
            </a:r>
            <a:r>
              <a:rPr lang="en-US" sz="80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;</a:t>
            </a:r>
          </a:p>
          <a:p>
            <a:pPr algn="just"/>
            <a:endParaRPr lang="en-US" sz="32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r>
              <a:rPr lang="en-US" sz="80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2022 - Regional Mental Health Councils - North, Centre, Lisbon, </a:t>
            </a:r>
            <a:r>
              <a:rPr lang="en-US" sz="80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Alentejo</a:t>
            </a:r>
            <a:r>
              <a:rPr lang="en-US" sz="80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 and Algarve;</a:t>
            </a:r>
            <a:endParaRPr lang="pt-PT" sz="8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CA80AFD-7EB2-D270-16C9-73D834D957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10717823" y="173115"/>
            <a:ext cx="1279765" cy="1279765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0028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660B092-BAC7-C3F3-DE91-BB1AB06A17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10657840" y="197609"/>
            <a:ext cx="1322058" cy="1322058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09D7CEE4-9D63-082F-EAC6-EB9CA555B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1949920"/>
            <a:ext cx="3494314" cy="280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832F96F-C4DC-2D7C-53C5-46E1432D33C6}"/>
              </a:ext>
            </a:extLst>
          </p:cNvPr>
          <p:cNvSpPr txBox="1"/>
          <p:nvPr/>
        </p:nvSpPr>
        <p:spPr>
          <a:xfrm>
            <a:off x="4419599" y="3420164"/>
            <a:ext cx="71221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Segoe UI Web (West European)"/>
              </a:rPr>
              <a:t>Family dynamics undergo substantial changes because mental illness alters the way a person behaves and relates and causes communication difficulties.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3C9107-8C92-8EEC-2DB9-B28A8502EE46}"/>
              </a:ext>
            </a:extLst>
          </p:cNvPr>
          <p:cNvSpPr txBox="1"/>
          <p:nvPr/>
        </p:nvSpPr>
        <p:spPr>
          <a:xfrm>
            <a:off x="87086" y="627805"/>
            <a:ext cx="6939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 OF MENTAL ILLNESS ON THE FAMILY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027B69F-8FD2-427A-B2FA-629C1DA1AA5C}"/>
              </a:ext>
            </a:extLst>
          </p:cNvPr>
          <p:cNvSpPr txBox="1"/>
          <p:nvPr/>
        </p:nvSpPr>
        <p:spPr>
          <a:xfrm>
            <a:off x="4419600" y="1949920"/>
            <a:ext cx="71221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Segoe UI Web (West European)"/>
              </a:rPr>
              <a:t>Like organic disease, mental illness affects the person, the family and resonates economically, emotionally and socially.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43809FE-4307-D2C3-FF88-681B629AEDD3}"/>
              </a:ext>
            </a:extLst>
          </p:cNvPr>
          <p:cNvSpPr txBox="1"/>
          <p:nvPr/>
        </p:nvSpPr>
        <p:spPr>
          <a:xfrm>
            <a:off x="1278516" y="5259739"/>
            <a:ext cx="107013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Segoe UI Web (West European)"/>
              </a:rPr>
              <a:t>The FAMILY, lives and lives with the person and mental illness, 24 hours a day, 7 days a week, 365 days a year and without specialized follow-up. </a:t>
            </a:r>
          </a:p>
        </p:txBody>
      </p:sp>
    </p:spTree>
    <p:extLst>
      <p:ext uri="{BB962C8B-B14F-4D97-AF65-F5344CB8AC3E}">
        <p14:creationId xmlns:p14="http://schemas.microsoft.com/office/powerpoint/2010/main" val="292780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0B99038-788A-4A5C-C287-5B59BC750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62" y="400862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IMPACT OF MENTAL ILLNESS ON THE FAMILY MEMBER </a:t>
            </a:r>
            <a:endParaRPr lang="pt-PT" sz="2400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BBB3437-42EF-7191-F7A4-F29C0BCC2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02" y="2284813"/>
            <a:ext cx="3373914" cy="246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5043375-43E3-B9B0-4438-4C8EC1C239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10649623" y="247275"/>
            <a:ext cx="1322058" cy="1322058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83AEEB8-4406-C3E3-89FD-7A8F3B3EF655}"/>
              </a:ext>
            </a:extLst>
          </p:cNvPr>
          <p:cNvSpPr txBox="1"/>
          <p:nvPr/>
        </p:nvSpPr>
        <p:spPr>
          <a:xfrm>
            <a:off x="3925476" y="1480018"/>
            <a:ext cx="7832362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effectLst/>
                <a:latin typeface="Segoe UI Web (West European)"/>
              </a:rPr>
              <a:t>Assumes CARING without experience.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  <a:latin typeface="Segoe UI Web (West European)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effectLst/>
                <a:latin typeface="Segoe UI Web (West European)"/>
              </a:rPr>
              <a:t>CARES without the help of other family members or health and mental health professionals.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  <a:latin typeface="Segoe UI Web (West European)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effectLst/>
                <a:latin typeface="Segoe UI Web (West European)"/>
              </a:rPr>
              <a:t>Stop having a life of your own / It alters your routines</a:t>
            </a:r>
            <a:r>
              <a:rPr lang="en-US" dirty="0">
                <a:solidFill>
                  <a:schemeClr val="bg1"/>
                </a:solidFill>
                <a:effectLst/>
                <a:latin typeface="Segoe UI Web (West European)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  <a:latin typeface="Segoe UI Web (West European)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effectLst/>
                <a:latin typeface="Segoe UI Web (West European)"/>
              </a:rPr>
              <a:t>Subject to pressure, emotional, physical and economic.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  <a:latin typeface="Segoe UI Web (West European)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effectLst/>
                <a:latin typeface="Segoe UI Web (West European)"/>
              </a:rPr>
              <a:t>You can leave your professional activity to pay attention to the needs of the family member.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  <a:latin typeface="Segoe UI Web (West European)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effectLst/>
                <a:latin typeface="Segoe UI Web (West European)"/>
              </a:rPr>
              <a:t>Vulnerable financial situation, with loss of income from work and increased costs with the sustenance and health of the family member. </a:t>
            </a:r>
          </a:p>
        </p:txBody>
      </p:sp>
    </p:spTree>
    <p:extLst>
      <p:ext uri="{BB962C8B-B14F-4D97-AF65-F5344CB8AC3E}">
        <p14:creationId xmlns:p14="http://schemas.microsoft.com/office/powerpoint/2010/main" val="196249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65E058E-859E-05F9-6531-3082A4C460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10887995" y="247275"/>
            <a:ext cx="1083685" cy="1083685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8C0753D-E693-B2BB-8CF5-DBB45B6AEC8C}"/>
              </a:ext>
            </a:extLst>
          </p:cNvPr>
          <p:cNvSpPr txBox="1"/>
          <p:nvPr/>
        </p:nvSpPr>
        <p:spPr>
          <a:xfrm>
            <a:off x="528969" y="659771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/>
                <a:latin typeface="Segoe UI Web (West European)"/>
              </a:rPr>
              <a:t>FAMILY CAREGIVER, the hidden patient</a:t>
            </a:r>
          </a:p>
        </p:txBody>
      </p:sp>
      <p:pic>
        <p:nvPicPr>
          <p:cNvPr id="7" name="Picture 4" descr="Resultado de imagem para burnout">
            <a:extLst>
              <a:ext uri="{FF2B5EF4-FFF2-40B4-BE49-F238E27FC236}">
                <a16:creationId xmlns:a16="http://schemas.microsoft.com/office/drawing/2014/main" id="{12B68E83-F035-2FF5-E717-E233EFD7CA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46" y="1813585"/>
            <a:ext cx="3441994" cy="3230829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02D5CA5F-82FE-0C83-0ACC-B6A6ADBD4D2D}"/>
              </a:ext>
            </a:extLst>
          </p:cNvPr>
          <p:cNvSpPr txBox="1"/>
          <p:nvPr/>
        </p:nvSpPr>
        <p:spPr>
          <a:xfrm>
            <a:off x="4053840" y="1716482"/>
            <a:ext cx="762000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Feelings of guilt, helplessness and fear, for inappropriate and unpredictable behaviors to your family member. </a:t>
            </a:r>
          </a:p>
          <a:p>
            <a:pPr algn="just"/>
            <a:endParaRPr lang="en-US" sz="1000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Feelings of insecurity and shame, by the way society looks at its family member; </a:t>
            </a:r>
          </a:p>
          <a:p>
            <a:pPr algn="just"/>
            <a:endParaRPr lang="en-US" sz="1000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pPr algn="just"/>
            <a:r>
              <a:rPr lang="en-US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Feelings of sadness and anger, due to lack of attention of mental health professionals and lack of recognition as a partner in the treatment and rehabilitation of the family member</a:t>
            </a:r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;</a:t>
            </a:r>
            <a:endParaRPr lang="en-US" sz="24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3239EEB-26F6-4F1D-2954-1C5CE25754F1}"/>
              </a:ext>
            </a:extLst>
          </p:cNvPr>
          <p:cNvSpPr txBox="1"/>
          <p:nvPr/>
        </p:nvSpPr>
        <p:spPr>
          <a:xfrm>
            <a:off x="528969" y="5456769"/>
            <a:ext cx="1093151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The burden associated with care affects your health and well-being and causes physical and emotional exhaustion that needs attention and treatment;</a:t>
            </a:r>
          </a:p>
        </p:txBody>
      </p:sp>
    </p:spTree>
    <p:extLst>
      <p:ext uri="{BB962C8B-B14F-4D97-AF65-F5344CB8AC3E}">
        <p14:creationId xmlns:p14="http://schemas.microsoft.com/office/powerpoint/2010/main" val="141564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8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97728-DBE5-94DD-F838-5A60329BB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78" y="508218"/>
            <a:ext cx="8232564" cy="965835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Families Needs </a:t>
            </a:r>
            <a:r>
              <a:rPr lang="en-US" sz="2400" b="1" dirty="0">
                <a:solidFill>
                  <a:schemeClr val="bg1"/>
                </a:solidFill>
                <a:effectLst/>
                <a:latin typeface="Segoe UI Web (West European)"/>
              </a:rPr>
              <a:t>and people with mental illness</a:t>
            </a:r>
            <a:endParaRPr lang="pt-PT" sz="2400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C4E1BE1-E422-2F7E-24F3-0F17C014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798793"/>
            <a:ext cx="11121655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Make your voice heard in defense of your rights and those of the family member;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r>
              <a:rPr lang="en-US" sz="2600" b="1" i="1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Valuing the role of the family in the treatment and rehabilitation process;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Access and equity to proximity mental health care;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effectLst/>
              <a:latin typeface="Segoe UI Web (West European)"/>
            </a:endParaRPr>
          </a:p>
          <a:p>
            <a:r>
              <a:rPr lang="en-US" b="1" i="1" dirty="0">
                <a:solidFill>
                  <a:schemeClr val="bg1"/>
                </a:solidFill>
              </a:rPr>
              <a:t>Individual treatment plan with family inclusion;</a:t>
            </a:r>
          </a:p>
          <a:p>
            <a:endParaRPr lang="pt-PT" sz="8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r>
              <a:rPr lang="en-US" sz="2400" b="1" i="1" dirty="0">
                <a:solidFill>
                  <a:schemeClr val="bg1"/>
                </a:solidFill>
                <a:latin typeface="Abadi" panose="020B0604020104020204" pitchFamily="34" charset="0"/>
              </a:rPr>
              <a:t>P</a:t>
            </a:r>
            <a:r>
              <a:rPr lang="en-US" sz="2400" b="1" i="1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sychotherapeutic interventions for the sick person and family;</a:t>
            </a:r>
          </a:p>
          <a:p>
            <a:endParaRPr lang="en-US" sz="80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  <a:p>
            <a:r>
              <a:rPr lang="pt-PT" sz="2400" dirty="0" err="1">
                <a:solidFill>
                  <a:schemeClr val="bg1"/>
                </a:solidFill>
                <a:latin typeface="Abadi" panose="020B0604020104020204" pitchFamily="34" charset="0"/>
              </a:rPr>
              <a:t>C</a:t>
            </a:r>
            <a:r>
              <a:rPr lang="pt-PT" sz="24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ommunity</a:t>
            </a:r>
            <a:r>
              <a:rPr lang="pt-PT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 responses to </a:t>
            </a:r>
            <a:r>
              <a:rPr lang="pt-PT" sz="24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psychosocial</a:t>
            </a:r>
            <a:r>
              <a:rPr lang="pt-PT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and</a:t>
            </a:r>
            <a:r>
              <a:rPr lang="pt-PT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professional</a:t>
            </a:r>
            <a:r>
              <a:rPr lang="pt-PT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pt-PT" sz="2400" dirty="0" err="1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rehabilitation</a:t>
            </a:r>
            <a:r>
              <a:rPr lang="pt-PT" sz="2400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;</a:t>
            </a:r>
          </a:p>
          <a:p>
            <a:endParaRPr lang="pt-PT" sz="2400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5B3B06D-F9C6-71AA-CDA7-12BBEE948C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" r="1" b="1778"/>
          <a:stretch/>
        </p:blipFill>
        <p:spPr>
          <a:xfrm>
            <a:off x="10887995" y="247275"/>
            <a:ext cx="1083685" cy="1083685"/>
          </a:xfrm>
          <a:custGeom>
            <a:avLst/>
            <a:gdLst/>
            <a:ahLst/>
            <a:cxnLst/>
            <a:rect l="l" t="t" r="r" b="b"/>
            <a:pathLst>
              <a:path w="2537092" h="2537092">
                <a:moveTo>
                  <a:pt x="1268546" y="0"/>
                </a:moveTo>
                <a:cubicBezTo>
                  <a:pt x="1969145" y="0"/>
                  <a:pt x="2537092" y="567947"/>
                  <a:pt x="2537092" y="1268546"/>
                </a:cubicBezTo>
                <a:cubicBezTo>
                  <a:pt x="2537092" y="1969145"/>
                  <a:pt x="1969145" y="2537092"/>
                  <a:pt x="1268546" y="2537092"/>
                </a:cubicBezTo>
                <a:cubicBezTo>
                  <a:pt x="567947" y="2537092"/>
                  <a:pt x="0" y="1969145"/>
                  <a:pt x="0" y="1268546"/>
                </a:cubicBezTo>
                <a:cubicBezTo>
                  <a:pt x="0" y="567947"/>
                  <a:pt x="567947" y="0"/>
                  <a:pt x="126854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6536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789</Words>
  <Application>Microsoft Office PowerPoint</Application>
  <PresentationFormat>Ecrã Panorâmico</PresentationFormat>
  <Paragraphs>80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8" baseType="lpstr">
      <vt:lpstr>Abadi</vt:lpstr>
      <vt:lpstr>Arial</vt:lpstr>
      <vt:lpstr>Calibri</vt:lpstr>
      <vt:lpstr>Calibri Light</vt:lpstr>
      <vt:lpstr>Segoe UI</vt:lpstr>
      <vt:lpstr>Segoe UI Web (West European)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MAIN ACTIVITIES OF PARTICIPATION AND REPRESENTATION</vt:lpstr>
      <vt:lpstr>Apresentação do PowerPoint</vt:lpstr>
      <vt:lpstr>Apresentação do PowerPoint</vt:lpstr>
      <vt:lpstr>Apresentação do PowerPoint</vt:lpstr>
      <vt:lpstr>Families Needs and people with mental illness</vt:lpstr>
      <vt:lpstr>        Thank you so much!             My apologies for the english translation race!                   My mother tongue is the Portuguese !                                                                                                    Joaquina Castelão                                                                                                                         President of the FamiliarMente                                 E-mail: familiarmente.geral@Outlook.pt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Joaquina Castelão</dc:creator>
  <cp:lastModifiedBy>Joaquina Castelão</cp:lastModifiedBy>
  <cp:revision>5</cp:revision>
  <dcterms:created xsi:type="dcterms:W3CDTF">2023-02-22T15:09:02Z</dcterms:created>
  <dcterms:modified xsi:type="dcterms:W3CDTF">2023-02-23T15:36:56Z</dcterms:modified>
</cp:coreProperties>
</file>